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9" r:id="rId2"/>
    <p:sldId id="258" r:id="rId3"/>
    <p:sldId id="279" r:id="rId4"/>
    <p:sldId id="257" r:id="rId5"/>
    <p:sldId id="260" r:id="rId6"/>
    <p:sldId id="261" r:id="rId7"/>
    <p:sldId id="262" r:id="rId8"/>
    <p:sldId id="263" r:id="rId9"/>
    <p:sldId id="280" r:id="rId10"/>
    <p:sldId id="265" r:id="rId11"/>
    <p:sldId id="268" r:id="rId12"/>
    <p:sldId id="267" r:id="rId13"/>
    <p:sldId id="269" r:id="rId14"/>
    <p:sldId id="266" r:id="rId15"/>
    <p:sldId id="281" r:id="rId16"/>
    <p:sldId id="264" r:id="rId17"/>
    <p:sldId id="273" r:id="rId18"/>
    <p:sldId id="274" r:id="rId19"/>
    <p:sldId id="276" r:id="rId20"/>
    <p:sldId id="278" r:id="rId21"/>
  </p:sldIdLst>
  <p:sldSz cx="9144000" cy="6858000" type="screen4x3"/>
  <p:notesSz cx="6797675" cy="99822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44">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85" autoAdjust="0"/>
    <p:restoredTop sz="94696" autoAdjust="0"/>
  </p:normalViewPr>
  <p:slideViewPr>
    <p:cSldViewPr>
      <p:cViewPr varScale="1">
        <p:scale>
          <a:sx n="104" d="100"/>
          <a:sy n="104" d="100"/>
        </p:scale>
        <p:origin x="1230" y="72"/>
      </p:cViewPr>
      <p:guideLst>
        <p:guide orient="horz" pos="2160"/>
        <p:guide pos="2880"/>
      </p:guideLst>
    </p:cSldViewPr>
  </p:slideViewPr>
  <p:notesTextViewPr>
    <p:cViewPr>
      <p:scale>
        <a:sx n="100" d="100"/>
        <a:sy n="100" d="100"/>
      </p:scale>
      <p:origin x="0" y="0"/>
    </p:cViewPr>
  </p:notesTextViewPr>
  <p:notesViewPr>
    <p:cSldViewPr>
      <p:cViewPr varScale="1">
        <p:scale>
          <a:sx n="72" d="100"/>
          <a:sy n="72" d="100"/>
        </p:scale>
        <p:origin x="-2220" y="-120"/>
      </p:cViewPr>
      <p:guideLst>
        <p:guide orient="horz" pos="3144"/>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20A2CD8A-ECAD-44CF-852E-2C6D0A94EB9E}" type="datetimeFigureOut">
              <a:rPr lang="sv-SE" smtClean="0"/>
              <a:pPr/>
              <a:t>2024-04-17</a:t>
            </a:fld>
            <a:endParaRPr lang="sv-SE"/>
          </a:p>
        </p:txBody>
      </p:sp>
      <p:sp>
        <p:nvSpPr>
          <p:cNvPr id="4" name="Platshållare för sidfot 3"/>
          <p:cNvSpPr>
            <a:spLocks noGrp="1"/>
          </p:cNvSpPr>
          <p:nvPr>
            <p:ph type="ftr" sz="quarter" idx="2"/>
          </p:nvPr>
        </p:nvSpPr>
        <p:spPr>
          <a:xfrm>
            <a:off x="0" y="9482138"/>
            <a:ext cx="2946400" cy="498475"/>
          </a:xfrm>
          <a:prstGeom prst="rect">
            <a:avLst/>
          </a:prstGeom>
        </p:spPr>
        <p:txBody>
          <a:bodyPr vert="horz" lIns="91440" tIns="45720" rIns="91440" bIns="45720" rtlCol="0" anchor="b"/>
          <a:lstStyle>
            <a:lvl1pPr algn="l">
              <a:defRPr sz="1200"/>
            </a:lvl1pPr>
          </a:lstStyle>
          <a:p>
            <a:r>
              <a:rPr lang="sv-SE"/>
              <a:t>Arbetshandling 20150209</a:t>
            </a:r>
          </a:p>
        </p:txBody>
      </p:sp>
      <p:sp>
        <p:nvSpPr>
          <p:cNvPr id="5" name="Platshållare för bildnummer 4"/>
          <p:cNvSpPr>
            <a:spLocks noGrp="1"/>
          </p:cNvSpPr>
          <p:nvPr>
            <p:ph type="sldNum" sz="quarter" idx="3"/>
          </p:nvPr>
        </p:nvSpPr>
        <p:spPr>
          <a:xfrm>
            <a:off x="3849688" y="9482138"/>
            <a:ext cx="2946400" cy="498475"/>
          </a:xfrm>
          <a:prstGeom prst="rect">
            <a:avLst/>
          </a:prstGeom>
        </p:spPr>
        <p:txBody>
          <a:bodyPr vert="horz" lIns="91440" tIns="45720" rIns="91440" bIns="45720" rtlCol="0" anchor="b"/>
          <a:lstStyle>
            <a:lvl1pPr algn="r">
              <a:defRPr sz="1200"/>
            </a:lvl1pPr>
          </a:lstStyle>
          <a:p>
            <a:fld id="{4ACED6F3-F3FB-406C-9D92-DFEB3627ED7F}" type="slidenum">
              <a:rPr lang="sv-SE" smtClean="0"/>
              <a:pPr/>
              <a:t>‹#›</a:t>
            </a:fld>
            <a:endParaRPr lang="sv-S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911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9110"/>
          </a:xfrm>
          <a:prstGeom prst="rect">
            <a:avLst/>
          </a:prstGeom>
        </p:spPr>
        <p:txBody>
          <a:bodyPr vert="horz" lIns="91440" tIns="45720" rIns="91440" bIns="45720" rtlCol="0"/>
          <a:lstStyle>
            <a:lvl1pPr algn="r">
              <a:defRPr sz="1200"/>
            </a:lvl1pPr>
          </a:lstStyle>
          <a:p>
            <a:fld id="{EF792168-EF71-4230-9109-0D4A2024D32F}" type="datetimeFigureOut">
              <a:rPr lang="sv-SE" smtClean="0"/>
              <a:pPr/>
              <a:t>2024-04-17</a:t>
            </a:fld>
            <a:endParaRPr lang="sv-SE"/>
          </a:p>
        </p:txBody>
      </p:sp>
      <p:sp>
        <p:nvSpPr>
          <p:cNvPr id="4" name="Platshållare för bildobjekt 3"/>
          <p:cNvSpPr>
            <a:spLocks noGrp="1" noRot="1" noChangeAspect="1"/>
          </p:cNvSpPr>
          <p:nvPr>
            <p:ph type="sldImg" idx="2"/>
          </p:nvPr>
        </p:nvSpPr>
        <p:spPr>
          <a:xfrm>
            <a:off x="903288" y="749300"/>
            <a:ext cx="4991100" cy="37433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41545"/>
            <a:ext cx="5438140" cy="449199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81358"/>
            <a:ext cx="2945659" cy="499110"/>
          </a:xfrm>
          <a:prstGeom prst="rect">
            <a:avLst/>
          </a:prstGeom>
        </p:spPr>
        <p:txBody>
          <a:bodyPr vert="horz" lIns="91440" tIns="45720" rIns="91440" bIns="45720" rtlCol="0" anchor="b"/>
          <a:lstStyle>
            <a:lvl1pPr algn="l">
              <a:defRPr sz="1200"/>
            </a:lvl1pPr>
          </a:lstStyle>
          <a:p>
            <a:r>
              <a:rPr lang="sv-SE"/>
              <a:t>Arbetshandling 20150209</a:t>
            </a:r>
          </a:p>
        </p:txBody>
      </p:sp>
      <p:sp>
        <p:nvSpPr>
          <p:cNvPr id="7" name="Platshållare för bildnummer 6"/>
          <p:cNvSpPr>
            <a:spLocks noGrp="1"/>
          </p:cNvSpPr>
          <p:nvPr>
            <p:ph type="sldNum" sz="quarter" idx="5"/>
          </p:nvPr>
        </p:nvSpPr>
        <p:spPr>
          <a:xfrm>
            <a:off x="3850443" y="9481358"/>
            <a:ext cx="2945659" cy="499110"/>
          </a:xfrm>
          <a:prstGeom prst="rect">
            <a:avLst/>
          </a:prstGeom>
        </p:spPr>
        <p:txBody>
          <a:bodyPr vert="horz" lIns="91440" tIns="45720" rIns="91440" bIns="45720" rtlCol="0" anchor="b"/>
          <a:lstStyle>
            <a:lvl1pPr algn="r">
              <a:defRPr sz="1200"/>
            </a:lvl1pPr>
          </a:lstStyle>
          <a:p>
            <a:fld id="{59781978-FFE7-4644-96A3-F5897AE94A56}" type="slidenum">
              <a:rPr lang="sv-SE" smtClean="0"/>
              <a:pPr/>
              <a:t>‹#›</a:t>
            </a:fld>
            <a:endParaRPr lang="sv-SE"/>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sv-SE"/>
          </a:p>
        </p:txBody>
      </p:sp>
      <p:sp>
        <p:nvSpPr>
          <p:cNvPr id="4" name="Platshållare för bildnummer 3"/>
          <p:cNvSpPr>
            <a:spLocks noGrp="1"/>
          </p:cNvSpPr>
          <p:nvPr>
            <p:ph type="sldNum" sz="quarter" idx="10"/>
          </p:nvPr>
        </p:nvSpPr>
        <p:spPr/>
        <p:txBody>
          <a:bodyPr/>
          <a:lstStyle/>
          <a:p>
            <a:fld id="{59781978-FFE7-4644-96A3-F5897AE94A56}" type="slidenum">
              <a:rPr lang="sv-SE" smtClean="0"/>
              <a:pPr/>
              <a:t>1</a:t>
            </a:fld>
            <a:endParaRPr lang="sv-SE"/>
          </a:p>
        </p:txBody>
      </p:sp>
      <p:sp>
        <p:nvSpPr>
          <p:cNvPr id="5" name="Platshållare för sidfot 4"/>
          <p:cNvSpPr>
            <a:spLocks noGrp="1"/>
          </p:cNvSpPr>
          <p:nvPr>
            <p:ph type="ftr" sz="quarter" idx="11"/>
          </p:nvPr>
        </p:nvSpPr>
        <p:spPr/>
        <p:txBody>
          <a:bodyPr/>
          <a:lstStyle/>
          <a:p>
            <a:r>
              <a:rPr lang="sv-SE"/>
              <a:t>Arbetshandling 20150209</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r>
              <a:rPr lang="sv-SE" sz="1200" i="1" dirty="0"/>
              <a:t>Grundläggande</a:t>
            </a:r>
            <a:r>
              <a:rPr lang="sv-SE" sz="1200" dirty="0"/>
              <a:t>  nivå miljöskydd anges i författningsförslaget att  "den förväntade samlade reduktionen av totalfosfor skall vara minst 50%  (för kväve anges 30%).  </a:t>
            </a:r>
          </a:p>
          <a:p>
            <a:r>
              <a:rPr lang="sv-SE" sz="1200" dirty="0"/>
              <a:t>Vid hög skyddsnivå skall den "</a:t>
            </a:r>
            <a:r>
              <a:rPr lang="sv-SE" sz="1200" dirty="0" err="1"/>
              <a:t>den</a:t>
            </a:r>
            <a:r>
              <a:rPr lang="sv-SE" sz="1200" dirty="0"/>
              <a:t> samlade reduktion av totalfosfor skall uppgå till minst 85%. Hög skyddsnivå gäller om (1) recipienten ej uppnår god ekologisk status avseende  näringsämnen, (2) den sammanlagda belastning från små avloppsanläggningar till recipienten är hög,  samt om (3) </a:t>
            </a:r>
            <a:r>
              <a:rPr lang="sv-SE" sz="1200" i="1" dirty="0"/>
              <a:t>den naturliga retentionen</a:t>
            </a:r>
            <a:r>
              <a:rPr lang="sv-SE" sz="1200" dirty="0"/>
              <a:t> är låg. </a:t>
            </a:r>
          </a:p>
          <a:p>
            <a:r>
              <a:rPr lang="sv-SE" sz="1200" dirty="0"/>
              <a:t>I förslaget anges också en extra hög skyddsnivå. Denna nivå gäller om kriterierna för hög skyddsnivå är uppfyllda skall </a:t>
            </a:r>
            <a:r>
              <a:rPr lang="sv-SE" sz="1200" i="1" dirty="0"/>
              <a:t>och det handlar om nybyggnation. </a:t>
            </a:r>
            <a:r>
              <a:rPr lang="sv-SE" sz="1200" dirty="0"/>
              <a:t> I sådana lägen skall skyddskraven vara att torra urinsorterande system eller slutna system där toalettavfallet uppsamlas i sluten tank. </a:t>
            </a:r>
          </a:p>
          <a:p>
            <a:r>
              <a:rPr lang="sv-SE" sz="1200" dirty="0"/>
              <a:t>Detta verktyg syftar till att ge underlag för att bedöma kriterierna 2 och 3 ovan. </a:t>
            </a:r>
          </a:p>
          <a:p>
            <a:endParaRPr lang="sv-SE" sz="1200" dirty="0"/>
          </a:p>
          <a:p>
            <a:r>
              <a:rPr lang="sv-SE" sz="1200" dirty="0"/>
              <a:t>* Författningsförslag gällande små avloppsanläggningar för hushållspillvatten, </a:t>
            </a:r>
            <a:r>
              <a:rPr lang="sv-SE" sz="1200" dirty="0" err="1"/>
              <a:t>HaV</a:t>
            </a:r>
            <a:r>
              <a:rPr lang="sv-SE" sz="1200" dirty="0"/>
              <a:t> 20130913 (under remiss)  </a:t>
            </a:r>
          </a:p>
          <a:p>
            <a:endParaRPr lang="sv-SE" dirty="0"/>
          </a:p>
        </p:txBody>
      </p:sp>
      <p:sp>
        <p:nvSpPr>
          <p:cNvPr id="4" name="Platshållare för bildnummer 3"/>
          <p:cNvSpPr>
            <a:spLocks noGrp="1"/>
          </p:cNvSpPr>
          <p:nvPr>
            <p:ph type="sldNum" sz="quarter" idx="10"/>
          </p:nvPr>
        </p:nvSpPr>
        <p:spPr/>
        <p:txBody>
          <a:bodyPr/>
          <a:lstStyle/>
          <a:p>
            <a:fld id="{59781978-FFE7-4644-96A3-F5897AE94A56}" type="slidenum">
              <a:rPr lang="sv-SE" smtClean="0"/>
              <a:pPr/>
              <a:t>5</a:t>
            </a:fld>
            <a:endParaRPr lang="sv-SE"/>
          </a:p>
        </p:txBody>
      </p:sp>
      <p:sp>
        <p:nvSpPr>
          <p:cNvPr id="5" name="Platshållare för sidfot 4"/>
          <p:cNvSpPr>
            <a:spLocks noGrp="1"/>
          </p:cNvSpPr>
          <p:nvPr>
            <p:ph type="ftr" sz="quarter" idx="11"/>
          </p:nvPr>
        </p:nvSpPr>
        <p:spPr/>
        <p:txBody>
          <a:bodyPr/>
          <a:lstStyle/>
          <a:p>
            <a:r>
              <a:rPr lang="sv-SE"/>
              <a:t>Arbetshandling 20150209</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sv-SE"/>
          </a:p>
        </p:txBody>
      </p:sp>
      <p:sp>
        <p:nvSpPr>
          <p:cNvPr id="4" name="Platshållare för bildnummer 3"/>
          <p:cNvSpPr>
            <a:spLocks noGrp="1"/>
          </p:cNvSpPr>
          <p:nvPr>
            <p:ph type="sldNum" sz="quarter" idx="10"/>
          </p:nvPr>
        </p:nvSpPr>
        <p:spPr/>
        <p:txBody>
          <a:bodyPr/>
          <a:lstStyle/>
          <a:p>
            <a:pPr>
              <a:defRPr/>
            </a:pPr>
            <a:fld id="{FB9B71F6-123B-8E47-B3F0-CE478A322476}" type="slidenum">
              <a:rPr lang="sv-SE" smtClean="0"/>
              <a:pPr>
                <a:defRPr/>
              </a:pPr>
              <a:t>16</a:t>
            </a:fld>
            <a:endParaRPr lang="sv-SE"/>
          </a:p>
        </p:txBody>
      </p:sp>
      <p:sp>
        <p:nvSpPr>
          <p:cNvPr id="5" name="Platshållare för sidfot 4"/>
          <p:cNvSpPr>
            <a:spLocks noGrp="1"/>
          </p:cNvSpPr>
          <p:nvPr>
            <p:ph type="ftr" sz="quarter" idx="11"/>
          </p:nvPr>
        </p:nvSpPr>
        <p:spPr/>
        <p:txBody>
          <a:bodyPr/>
          <a:lstStyle/>
          <a:p>
            <a:r>
              <a:rPr lang="sv-SE"/>
              <a:t>Arbetshandling 20150209</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fld id="{8390DCDA-2832-4F51-A32D-18CB916BA8BD}" type="datetime1">
              <a:rPr lang="sv-SE" smtClean="0"/>
              <a:pPr/>
              <a:t>2024-04-17</a:t>
            </a:fld>
            <a:endParaRPr lang="sv-SE"/>
          </a:p>
        </p:txBody>
      </p:sp>
      <p:sp>
        <p:nvSpPr>
          <p:cNvPr id="6" name="Platshållare för bildnummer 5"/>
          <p:cNvSpPr>
            <a:spLocks noGrp="1"/>
          </p:cNvSpPr>
          <p:nvPr>
            <p:ph type="sldNum" sz="quarter" idx="12"/>
          </p:nvPr>
        </p:nvSpPr>
        <p:spPr/>
        <p:txBody>
          <a:bodyPr/>
          <a:lstStyle>
            <a:lvl1pPr>
              <a:defRPr/>
            </a:lvl1pPr>
          </a:lstStyle>
          <a:p>
            <a:r>
              <a:rPr lang="sv-SE" dirty="0"/>
              <a:t>1</a:t>
            </a:r>
          </a:p>
        </p:txBody>
      </p:sp>
      <p:pic>
        <p:nvPicPr>
          <p:cNvPr id="7" name="Bildobjekt 6"/>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95536" y="188640"/>
            <a:ext cx="17430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Bildobjekt 4"/>
          <p:cNvPicPr/>
          <p:nvPr userDrawn="1"/>
        </p:nvPicPr>
        <p:blipFill>
          <a:blip r:embed="rId3" cstate="print"/>
          <a:srcRect/>
          <a:stretch>
            <a:fillRect/>
          </a:stretch>
        </p:blipFill>
        <p:spPr bwMode="auto">
          <a:xfrm>
            <a:off x="2411760" y="188640"/>
            <a:ext cx="998548" cy="457200"/>
          </a:xfrm>
          <a:prstGeom prst="rect">
            <a:avLst/>
          </a:prstGeom>
          <a:noFill/>
          <a:ln w="9525">
            <a:noFill/>
            <a:miter lim="800000"/>
            <a:headEnd/>
            <a:tailEnd/>
          </a:ln>
        </p:spPr>
      </p:pic>
      <p:pic>
        <p:nvPicPr>
          <p:cNvPr id="13313" name="Bild 19" descr="DSC_4857"/>
          <p:cNvPicPr>
            <a:picLocks noChangeAspect="1" noChangeArrowheads="1"/>
          </p:cNvPicPr>
          <p:nvPr userDrawn="1"/>
        </p:nvPicPr>
        <p:blipFill>
          <a:blip r:embed="rId4" cstate="print"/>
          <a:srcRect/>
          <a:stretch>
            <a:fillRect/>
          </a:stretch>
        </p:blipFill>
        <p:spPr bwMode="auto">
          <a:xfrm>
            <a:off x="683568" y="2276872"/>
            <a:ext cx="4505325" cy="2981325"/>
          </a:xfrm>
          <a:prstGeom prst="rect">
            <a:avLst/>
          </a:prstGeom>
          <a:noFill/>
        </p:spPr>
      </p:pic>
      <p:sp>
        <p:nvSpPr>
          <p:cNvPr id="13314" name="Text Box 2"/>
          <p:cNvSpPr txBox="1">
            <a:spLocks noChangeArrowheads="1"/>
          </p:cNvSpPr>
          <p:nvPr userDrawn="1"/>
        </p:nvSpPr>
        <p:spPr bwMode="auto">
          <a:xfrm>
            <a:off x="3203848" y="2924944"/>
            <a:ext cx="1224136" cy="64807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v-SE" altLang="ja-JP" sz="1200" b="0" i="0" u="none" strike="noStrike" cap="none" normalizeH="0" baseline="0" dirty="0">
                <a:ln>
                  <a:noFill/>
                </a:ln>
                <a:solidFill>
                  <a:schemeClr val="tx1"/>
                </a:solidFill>
                <a:effectLst/>
                <a:latin typeface="Cambria" pitchFamily="18" charset="0"/>
                <a:ea typeface="MS Mincho" pitchFamily="49" charset="-128"/>
                <a:cs typeface="Times New Roman" pitchFamily="18" charset="0"/>
              </a:rPr>
              <a:t>Annan bild!</a:t>
            </a:r>
            <a:endParaRPr kumimoji="0" lang="sv-SE" altLang="ja-JP" sz="900" b="0" i="0" u="none" strike="noStrike" cap="none" normalizeH="0" baseline="0" dirty="0">
              <a:ln>
                <a:noFill/>
              </a:ln>
              <a:solidFill>
                <a:schemeClr val="tx1"/>
              </a:solidFill>
              <a:effectLst/>
              <a:latin typeface="Arial" pitchFamily="34" charset="0"/>
              <a:cs typeface="Arial" pitchFamily="34" charset="0"/>
            </a:endParaRPr>
          </a:p>
        </p:txBody>
      </p:sp>
      <p:sp>
        <p:nvSpPr>
          <p:cNvPr id="13315" name="Rectangle 3"/>
          <p:cNvSpPr>
            <a:spLocks noChangeArrowheads="1"/>
          </p:cNvSpPr>
          <p:nvPr userDrawn="1"/>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sv-SE"/>
          </a:p>
        </p:txBody>
      </p:sp>
      <p:sp>
        <p:nvSpPr>
          <p:cNvPr id="13316" name="Rectangle 4"/>
          <p:cNvSpPr>
            <a:spLocks noChangeArrowheads="1"/>
          </p:cNvSpPr>
          <p:nvPr userDrawn="1"/>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sv-SE"/>
          </a:p>
        </p:txBody>
      </p:sp>
      <p:sp>
        <p:nvSpPr>
          <p:cNvPr id="13317" name="Rectangle 5"/>
          <p:cNvSpPr>
            <a:spLocks noChangeArrowheads="1"/>
          </p:cNvSpPr>
          <p:nvPr userDrawn="1"/>
        </p:nvSpPr>
        <p:spPr bwMode="auto">
          <a:xfrm>
            <a:off x="683568" y="5136867"/>
            <a:ext cx="5383269" cy="129266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sv-SE" sz="1200" b="0" i="0" u="none" strike="noStrike" cap="none" normalizeH="0" baseline="0" dirty="0">
              <a:ln>
                <a:noFill/>
              </a:ln>
              <a:solidFill>
                <a:schemeClr val="tx1"/>
              </a:solidFill>
              <a:effectLst/>
              <a:latin typeface="+mj-lt"/>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sv-SE" sz="1200" b="0" i="0" u="none" strike="noStrike" cap="none" normalizeH="0" baseline="0" dirty="0">
                <a:ln>
                  <a:noFill/>
                </a:ln>
                <a:solidFill>
                  <a:schemeClr val="tx1"/>
                </a:solidFill>
                <a:effectLst/>
                <a:latin typeface="Verdana" pitchFamily="34" charset="0"/>
                <a:ea typeface="Verdana" pitchFamily="34" charset="0"/>
                <a:cs typeface="Verdana" pitchFamily="34" charset="0"/>
              </a:rPr>
              <a:t>projekt 1688-2014, Havs och Vattenmyndigheten</a:t>
            </a:r>
            <a:endParaRPr kumimoji="0" lang="sv-SE" sz="900" b="0" i="0" u="none" strike="noStrike" cap="none" normalizeH="0" baseline="0" dirty="0">
              <a:ln>
                <a:noFill/>
              </a:ln>
              <a:solidFill>
                <a:schemeClr val="tx1"/>
              </a:solidFill>
              <a:effectLst/>
              <a:latin typeface="Verdana" pitchFamily="34" charset="0"/>
              <a:ea typeface="Verdana" pitchFamily="34" charset="0"/>
              <a:cs typeface="Verdana"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sz="1200" b="0" i="0" u="none" strike="noStrike" cap="none" normalizeH="0" baseline="0" dirty="0">
                <a:ln>
                  <a:noFill/>
                </a:ln>
                <a:solidFill>
                  <a:schemeClr val="tx1"/>
                </a:solidFill>
                <a:effectLst/>
                <a:latin typeface="Verdana" pitchFamily="34" charset="0"/>
                <a:ea typeface="Verdana" pitchFamily="34" charset="0"/>
                <a:cs typeface="Verdana" pitchFamily="34" charset="0"/>
              </a:rPr>
              <a:t>Författare: Peter Ridderstolpe och  Lars Hylander, WRS Uppsala AB</a:t>
            </a:r>
            <a:endParaRPr kumimoji="0" lang="sv-SE" sz="900" b="0" i="0" u="none" strike="noStrike" cap="none" normalizeH="0" baseline="0" dirty="0">
              <a:ln>
                <a:noFill/>
              </a:ln>
              <a:solidFill>
                <a:schemeClr val="tx1"/>
              </a:solidFill>
              <a:effectLst/>
              <a:latin typeface="Verdana" pitchFamily="34" charset="0"/>
              <a:ea typeface="Verdana" pitchFamily="34" charset="0"/>
              <a:cs typeface="Verdana"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sz="1200" b="0" i="0" u="none" strike="noStrike" cap="none" normalizeH="0" baseline="0" dirty="0">
                <a:ln>
                  <a:noFill/>
                </a:ln>
                <a:solidFill>
                  <a:schemeClr val="tx1"/>
                </a:solidFill>
                <a:effectLst/>
                <a:latin typeface="Verdana" pitchFamily="34" charset="0"/>
                <a:ea typeface="Verdana" pitchFamily="34" charset="0"/>
                <a:cs typeface="Verdana" pitchFamily="34" charset="0"/>
              </a:rPr>
              <a:t>Uppdragsansvarig: Astrid Grinell, VA guiden </a:t>
            </a:r>
          </a:p>
          <a:p>
            <a:pPr marL="0" marR="0" lvl="0" indent="0" algn="l" defTabSz="914400" rtl="0" eaLnBrk="0" fontAlgn="base" latinLnBrk="0" hangingPunct="0">
              <a:lnSpc>
                <a:spcPct val="100000"/>
              </a:lnSpc>
              <a:spcBef>
                <a:spcPct val="0"/>
              </a:spcBef>
              <a:spcAft>
                <a:spcPct val="0"/>
              </a:spcAft>
              <a:buClrTx/>
              <a:buSzTx/>
              <a:buFontTx/>
              <a:buNone/>
              <a:tabLst/>
            </a:pPr>
            <a:r>
              <a:rPr kumimoji="0" lang="sv-SE" sz="1200" b="0" i="0" u="none" strike="noStrike" cap="none" normalizeH="0" baseline="0" dirty="0">
                <a:ln>
                  <a:noFill/>
                </a:ln>
                <a:solidFill>
                  <a:schemeClr val="tx1"/>
                </a:solidFill>
                <a:effectLst/>
                <a:latin typeface="Verdana" pitchFamily="34" charset="0"/>
                <a:ea typeface="Verdana" pitchFamily="34" charset="0"/>
                <a:cs typeface="Verdana" pitchFamily="34" charset="0"/>
              </a:rPr>
              <a:t>2015-02-28 Utkast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sz="1800" b="0" i="0" u="none" strike="noStrike" cap="none" normalizeH="0" baseline="0" dirty="0">
              <a:ln>
                <a:noFill/>
              </a:ln>
              <a:solidFill>
                <a:schemeClr val="tx1"/>
              </a:solidFill>
              <a:effectLst/>
              <a:latin typeface="+mj-lt"/>
              <a:cs typeface="Arial" pitchFamily="34" charset="0"/>
            </a:endParaRPr>
          </a:p>
        </p:txBody>
      </p:sp>
      <p:sp>
        <p:nvSpPr>
          <p:cNvPr id="13318" name="Rectangle 6"/>
          <p:cNvSpPr>
            <a:spLocks noChangeArrowheads="1"/>
          </p:cNvSpPr>
          <p:nvPr userDrawn="1"/>
        </p:nvSpPr>
        <p:spPr bwMode="auto">
          <a:xfrm>
            <a:off x="611560" y="631142"/>
            <a:ext cx="853244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00563" algn="r"/>
              </a:tabLst>
            </a:pPr>
            <a:endParaRPr kumimoji="0" lang="sv-SE" altLang="ja-JP" sz="1600" b="1" i="0" u="none" strike="noStrike" cap="none" normalizeH="0" baseline="0" dirty="0">
              <a:ln>
                <a:noFill/>
              </a:ln>
              <a:solidFill>
                <a:srgbClr val="0F3777"/>
              </a:solidFill>
              <a:effectLst/>
              <a:latin typeface="Verdana" pitchFamily="34"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4500563" algn="r"/>
              </a:tabLst>
            </a:pPr>
            <a:endParaRPr kumimoji="0" lang="sv-SE" altLang="ja-JP" sz="1600" b="1" i="0" u="none" strike="noStrike" cap="none" normalizeH="0" baseline="0" dirty="0">
              <a:ln>
                <a:noFill/>
              </a:ln>
              <a:solidFill>
                <a:srgbClr val="0F3777"/>
              </a:solidFill>
              <a:effectLst/>
              <a:latin typeface="Verdana" pitchFamily="34"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4500563" algn="r"/>
              </a:tabLst>
            </a:pPr>
            <a:r>
              <a:rPr kumimoji="0" lang="sv-SE" altLang="ja-JP" sz="1600" b="1" i="0" u="none" strike="noStrike" cap="none" normalizeH="0" baseline="0" dirty="0">
                <a:ln>
                  <a:noFill/>
                </a:ln>
                <a:solidFill>
                  <a:srgbClr val="0F3777"/>
                </a:solidFill>
                <a:effectLst/>
                <a:latin typeface="Verdana" pitchFamily="34" charset="0"/>
                <a:ea typeface="MS Mincho" pitchFamily="49" charset="-128"/>
                <a:cs typeface="Times New Roman" pitchFamily="18" charset="0"/>
              </a:rPr>
              <a:t>Verktyg för </a:t>
            </a:r>
            <a:endParaRPr kumimoji="0" lang="sv-SE" altLang="ja-JP" sz="9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00563" algn="r"/>
              </a:tabLst>
            </a:pPr>
            <a:r>
              <a:rPr kumimoji="0" lang="sv-SE" altLang="ja-JP" sz="2400" b="1" i="0" u="none" strike="noStrike" cap="none" normalizeH="0" baseline="0" dirty="0">
                <a:ln>
                  <a:noFill/>
                </a:ln>
                <a:solidFill>
                  <a:srgbClr val="0F3777"/>
                </a:solidFill>
                <a:effectLst/>
                <a:latin typeface="Verdana" pitchFamily="34" charset="0"/>
                <a:ea typeface="MS Mincho" pitchFamily="49" charset="-128"/>
                <a:cs typeface="Times New Roman" pitchFamily="18" charset="0"/>
              </a:rPr>
              <a:t>Bedömning av självrening av fosfor vid prövning av små avlopp - snabbguide</a:t>
            </a:r>
            <a:endParaRPr kumimoji="0" lang="sv-SE" altLang="ja-JP"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0FA616C-8974-474A-B928-1581B234AA72}" type="datetime1">
              <a:rPr lang="sv-SE" smtClean="0"/>
              <a:pPr/>
              <a:t>2024-04-17</a:t>
            </a:fld>
            <a:endParaRPr lang="sv-SE"/>
          </a:p>
        </p:txBody>
      </p:sp>
      <p:sp>
        <p:nvSpPr>
          <p:cNvPr id="5" name="Platshållare för sidfot 4"/>
          <p:cNvSpPr>
            <a:spLocks noGrp="1"/>
          </p:cNvSpPr>
          <p:nvPr>
            <p:ph type="ftr" sz="quarter" idx="11"/>
          </p:nvPr>
        </p:nvSpPr>
        <p:spPr/>
        <p:txBody>
          <a:bodyPr/>
          <a:lstStyle/>
          <a:p>
            <a:r>
              <a:rPr lang="sv-SE"/>
              <a:t>WRS Uppsala AB | Östra Ågatan 53 | 753 22 Uppsala | Certifierade enligt ISO 9001 &amp; 14001 Tel 018-17 45 40 | www.wrs.se | info@wrs.se </a:t>
            </a:r>
          </a:p>
        </p:txBody>
      </p:sp>
      <p:sp>
        <p:nvSpPr>
          <p:cNvPr id="6" name="Platshållare för bildnummer 5"/>
          <p:cNvSpPr>
            <a:spLocks noGrp="1"/>
          </p:cNvSpPr>
          <p:nvPr>
            <p:ph type="sldNum" sz="quarter" idx="12"/>
          </p:nvPr>
        </p:nvSpPr>
        <p:spPr/>
        <p:txBody>
          <a:bodyPr/>
          <a:lstStyle/>
          <a:p>
            <a:fld id="{A991C1C4-E9CF-44D9-814E-34245E8102BD}"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F97D4542-0141-4E04-916E-1C56B70FC87C}" type="datetime1">
              <a:rPr lang="sv-SE" smtClean="0"/>
              <a:pPr/>
              <a:t>2024-04-17</a:t>
            </a:fld>
            <a:endParaRPr lang="sv-SE"/>
          </a:p>
        </p:txBody>
      </p:sp>
      <p:sp>
        <p:nvSpPr>
          <p:cNvPr id="5" name="Platshållare för sidfot 4"/>
          <p:cNvSpPr>
            <a:spLocks noGrp="1"/>
          </p:cNvSpPr>
          <p:nvPr>
            <p:ph type="ftr" sz="quarter" idx="11"/>
          </p:nvPr>
        </p:nvSpPr>
        <p:spPr/>
        <p:txBody>
          <a:bodyPr/>
          <a:lstStyle/>
          <a:p>
            <a:r>
              <a:rPr lang="sv-SE"/>
              <a:t>WRS Uppsala AB | Östra Ågatan 53 | 753 22 Uppsala | Certifierade enligt ISO 9001 &amp; 14001 Tel 018-17 45 40 | www.wrs.se | info@wrs.se </a:t>
            </a:r>
          </a:p>
        </p:txBody>
      </p:sp>
      <p:sp>
        <p:nvSpPr>
          <p:cNvPr id="6" name="Platshållare för bildnummer 5"/>
          <p:cNvSpPr>
            <a:spLocks noGrp="1"/>
          </p:cNvSpPr>
          <p:nvPr>
            <p:ph type="sldNum" sz="quarter" idx="12"/>
          </p:nvPr>
        </p:nvSpPr>
        <p:spPr/>
        <p:txBody>
          <a:bodyPr/>
          <a:lstStyle/>
          <a:p>
            <a:fld id="{A991C1C4-E9CF-44D9-814E-34245E8102BD}" type="slidenum">
              <a:rPr lang="sv-SE" smtClean="0"/>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7A72F490-24E9-43FA-B7A3-1061A5B96798}" type="datetime1">
              <a:rPr lang="sv-SE" smtClean="0"/>
              <a:pPr/>
              <a:t>2024-04-17</a:t>
            </a:fld>
            <a:endParaRPr lang="sv-SE"/>
          </a:p>
        </p:txBody>
      </p:sp>
      <p:sp>
        <p:nvSpPr>
          <p:cNvPr id="6" name="Platshållare för sidfot 5"/>
          <p:cNvSpPr>
            <a:spLocks noGrp="1"/>
          </p:cNvSpPr>
          <p:nvPr>
            <p:ph type="ftr" sz="quarter" idx="11"/>
          </p:nvPr>
        </p:nvSpPr>
        <p:spPr/>
        <p:txBody>
          <a:bodyPr/>
          <a:lstStyle/>
          <a:p>
            <a:r>
              <a:rPr lang="sv-SE"/>
              <a:t>WRS Uppsala AB | Östra Ågatan 53 | 753 22 Uppsala | Certifierade enligt ISO 9001 &amp; 14001 Tel 018-17 45 40 | www.wrs.se | info@wrs.se </a:t>
            </a:r>
          </a:p>
        </p:txBody>
      </p:sp>
      <p:sp>
        <p:nvSpPr>
          <p:cNvPr id="7" name="Platshållare för bildnummer 6"/>
          <p:cNvSpPr>
            <a:spLocks noGrp="1"/>
          </p:cNvSpPr>
          <p:nvPr>
            <p:ph type="sldNum" sz="quarter" idx="12"/>
          </p:nvPr>
        </p:nvSpPr>
        <p:spPr/>
        <p:txBody>
          <a:bodyPr/>
          <a:lstStyle/>
          <a:p>
            <a:fld id="{A991C1C4-E9CF-44D9-814E-34245E8102BD}" type="slidenum">
              <a:rPr lang="sv-SE" smtClean="0"/>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DD65C76D-0DED-4840-8524-B125FA5A83CC}" type="datetime1">
              <a:rPr lang="sv-SE" smtClean="0"/>
              <a:pPr/>
              <a:t>2024-04-17</a:t>
            </a:fld>
            <a:endParaRPr lang="sv-SE"/>
          </a:p>
        </p:txBody>
      </p:sp>
      <p:sp>
        <p:nvSpPr>
          <p:cNvPr id="8" name="Platshållare för sidfot 7"/>
          <p:cNvSpPr>
            <a:spLocks noGrp="1"/>
          </p:cNvSpPr>
          <p:nvPr>
            <p:ph type="ftr" sz="quarter" idx="11"/>
          </p:nvPr>
        </p:nvSpPr>
        <p:spPr/>
        <p:txBody>
          <a:bodyPr/>
          <a:lstStyle/>
          <a:p>
            <a:r>
              <a:rPr lang="sv-SE"/>
              <a:t>WRS Uppsala AB | Östra Ågatan 53 | 753 22 Uppsala | Certifierade enligt ISO 9001 &amp; 14001 Tel 018-17 45 40 | www.wrs.se | info@wrs.se </a:t>
            </a:r>
          </a:p>
        </p:txBody>
      </p:sp>
      <p:sp>
        <p:nvSpPr>
          <p:cNvPr id="9" name="Platshållare för bildnummer 8"/>
          <p:cNvSpPr>
            <a:spLocks noGrp="1"/>
          </p:cNvSpPr>
          <p:nvPr>
            <p:ph type="sldNum" sz="quarter" idx="12"/>
          </p:nvPr>
        </p:nvSpPr>
        <p:spPr/>
        <p:txBody>
          <a:bodyPr/>
          <a:lstStyle/>
          <a:p>
            <a:fld id="{A991C1C4-E9CF-44D9-814E-34245E8102BD}" type="slidenum">
              <a:rPr lang="sv-SE" smtClean="0"/>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BC38670C-AEA6-4F09-88B4-BD572665EE0F}" type="datetime1">
              <a:rPr lang="sv-SE" smtClean="0"/>
              <a:pPr/>
              <a:t>2024-04-17</a:t>
            </a:fld>
            <a:endParaRPr lang="sv-SE"/>
          </a:p>
        </p:txBody>
      </p:sp>
      <p:sp>
        <p:nvSpPr>
          <p:cNvPr id="4" name="Platshållare för sidfot 3"/>
          <p:cNvSpPr>
            <a:spLocks noGrp="1"/>
          </p:cNvSpPr>
          <p:nvPr>
            <p:ph type="ftr" sz="quarter" idx="11"/>
          </p:nvPr>
        </p:nvSpPr>
        <p:spPr/>
        <p:txBody>
          <a:bodyPr/>
          <a:lstStyle/>
          <a:p>
            <a:r>
              <a:rPr lang="sv-SE"/>
              <a:t>WRS Uppsala AB | Östra Ågatan 53 | 753 22 Uppsala | Certifierade enligt ISO 9001 &amp; 14001 Tel 018-17 45 40 | www.wrs.se | info@wrs.se </a:t>
            </a:r>
          </a:p>
        </p:txBody>
      </p:sp>
      <p:sp>
        <p:nvSpPr>
          <p:cNvPr id="5" name="Platshållare för bildnummer 4"/>
          <p:cNvSpPr>
            <a:spLocks noGrp="1"/>
          </p:cNvSpPr>
          <p:nvPr>
            <p:ph type="sldNum" sz="quarter" idx="12"/>
          </p:nvPr>
        </p:nvSpPr>
        <p:spPr/>
        <p:txBody>
          <a:bodyPr/>
          <a:lstStyle/>
          <a:p>
            <a:fld id="{A991C1C4-E9CF-44D9-814E-34245E8102BD}" type="slidenum">
              <a:rPr lang="sv-SE" smtClean="0"/>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a:xfrm>
            <a:off x="1043608" y="6381328"/>
            <a:ext cx="7128792" cy="365125"/>
          </a:xfrm>
        </p:spPr>
        <p:txBody>
          <a:bodyPr/>
          <a:lstStyle>
            <a:lvl1pPr>
              <a:defRPr sz="1200"/>
            </a:lvl1pPr>
          </a:lstStyle>
          <a:p>
            <a:r>
              <a:rPr lang="sv-SE" dirty="0"/>
              <a:t>WRS Uppsala AB | Östra </a:t>
            </a:r>
            <a:r>
              <a:rPr lang="sv-SE" dirty="0" err="1"/>
              <a:t>Ågatan</a:t>
            </a:r>
            <a:r>
              <a:rPr lang="sv-SE" dirty="0"/>
              <a:t> 53 | 753 22 Uppsala | Certifierade enligt ISO 9001 &amp; 14001 Tel 018-17 45 40 | </a:t>
            </a:r>
            <a:r>
              <a:rPr lang="sv-SE" dirty="0" err="1"/>
              <a:t>www.wrs.se</a:t>
            </a:r>
            <a:r>
              <a:rPr lang="sv-SE" dirty="0"/>
              <a:t> | </a:t>
            </a:r>
            <a:r>
              <a:rPr lang="sv-SE" dirty="0" err="1"/>
              <a:t>info@wrs.se</a:t>
            </a:r>
            <a:r>
              <a:rPr lang="sv-SE" dirty="0"/>
              <a:t>  ARBETSHANDLING UTKAST 2015-02-06</a:t>
            </a:r>
          </a:p>
        </p:txBody>
      </p:sp>
      <p:sp>
        <p:nvSpPr>
          <p:cNvPr id="4" name="Platshållare för bildnummer 3"/>
          <p:cNvSpPr>
            <a:spLocks noGrp="1"/>
          </p:cNvSpPr>
          <p:nvPr>
            <p:ph type="sldNum" sz="quarter" idx="12"/>
          </p:nvPr>
        </p:nvSpPr>
        <p:spPr/>
        <p:txBody>
          <a:bodyPr/>
          <a:lstStyle/>
          <a:p>
            <a:fld id="{A991C1C4-E9CF-44D9-814E-34245E8102BD}" type="slidenum">
              <a:rPr lang="sv-SE" smtClean="0"/>
              <a:pPr/>
              <a:t>‹#›</a:t>
            </a:fld>
            <a:endParaRPr lang="sv-S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75534C40-8003-47B4-9F89-CF0C81A6BF84}" type="datetime1">
              <a:rPr lang="sv-SE" smtClean="0"/>
              <a:pPr/>
              <a:t>2024-04-17</a:t>
            </a:fld>
            <a:endParaRPr lang="sv-SE"/>
          </a:p>
        </p:txBody>
      </p:sp>
      <p:sp>
        <p:nvSpPr>
          <p:cNvPr id="6" name="Platshållare för sidfot 5"/>
          <p:cNvSpPr>
            <a:spLocks noGrp="1"/>
          </p:cNvSpPr>
          <p:nvPr>
            <p:ph type="ftr" sz="quarter" idx="11"/>
          </p:nvPr>
        </p:nvSpPr>
        <p:spPr/>
        <p:txBody>
          <a:bodyPr/>
          <a:lstStyle/>
          <a:p>
            <a:r>
              <a:rPr lang="sv-SE"/>
              <a:t>WRS Uppsala AB | Östra Ågatan 53 | 753 22 Uppsala | Certifierade enligt ISO 9001 &amp; 14001 Tel 018-17 45 40 | www.wrs.se | info@wrs.se </a:t>
            </a:r>
          </a:p>
        </p:txBody>
      </p:sp>
      <p:sp>
        <p:nvSpPr>
          <p:cNvPr id="7" name="Platshållare för bildnummer 6"/>
          <p:cNvSpPr>
            <a:spLocks noGrp="1"/>
          </p:cNvSpPr>
          <p:nvPr>
            <p:ph type="sldNum" sz="quarter" idx="12"/>
          </p:nvPr>
        </p:nvSpPr>
        <p:spPr/>
        <p:txBody>
          <a:bodyPr/>
          <a:lstStyle/>
          <a:p>
            <a:fld id="{A991C1C4-E9CF-44D9-814E-34245E8102BD}" type="slidenum">
              <a:rPr lang="sv-SE" smtClean="0"/>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E5E7C6FE-EC11-4A0F-8DED-A8C889861459}" type="datetime1">
              <a:rPr lang="sv-SE" smtClean="0"/>
              <a:pPr/>
              <a:t>2024-04-17</a:t>
            </a:fld>
            <a:endParaRPr lang="sv-SE"/>
          </a:p>
        </p:txBody>
      </p:sp>
      <p:sp>
        <p:nvSpPr>
          <p:cNvPr id="6" name="Platshållare för sidfot 5"/>
          <p:cNvSpPr>
            <a:spLocks noGrp="1"/>
          </p:cNvSpPr>
          <p:nvPr>
            <p:ph type="ftr" sz="quarter" idx="11"/>
          </p:nvPr>
        </p:nvSpPr>
        <p:spPr/>
        <p:txBody>
          <a:bodyPr/>
          <a:lstStyle/>
          <a:p>
            <a:r>
              <a:rPr lang="sv-SE"/>
              <a:t>WRS Uppsala AB | Östra Ågatan 53 | 753 22 Uppsala | Certifierade enligt ISO 9001 &amp; 14001 Tel 018-17 45 40 | www.wrs.se | info@wrs.se </a:t>
            </a:r>
          </a:p>
        </p:txBody>
      </p:sp>
      <p:sp>
        <p:nvSpPr>
          <p:cNvPr id="7" name="Platshållare för bildnummer 6"/>
          <p:cNvSpPr>
            <a:spLocks noGrp="1"/>
          </p:cNvSpPr>
          <p:nvPr>
            <p:ph type="sldNum" sz="quarter" idx="12"/>
          </p:nvPr>
        </p:nvSpPr>
        <p:spPr/>
        <p:txBody>
          <a:bodyPr/>
          <a:lstStyle/>
          <a:p>
            <a:fld id="{A991C1C4-E9CF-44D9-814E-34245E8102BD}" type="slidenum">
              <a:rPr lang="sv-SE" smtClean="0"/>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9E0383F-A6D0-4521-912E-943930CF8FDF}" type="datetime1">
              <a:rPr lang="sv-SE" smtClean="0"/>
              <a:pPr/>
              <a:t>2024-04-17</a:t>
            </a:fld>
            <a:endParaRPr lang="sv-SE"/>
          </a:p>
        </p:txBody>
      </p:sp>
      <p:sp>
        <p:nvSpPr>
          <p:cNvPr id="5" name="Platshållare för sidfot 4"/>
          <p:cNvSpPr>
            <a:spLocks noGrp="1"/>
          </p:cNvSpPr>
          <p:nvPr>
            <p:ph type="ftr" sz="quarter" idx="11"/>
          </p:nvPr>
        </p:nvSpPr>
        <p:spPr/>
        <p:txBody>
          <a:bodyPr/>
          <a:lstStyle/>
          <a:p>
            <a:r>
              <a:rPr lang="sv-SE"/>
              <a:t>WRS Uppsala AB | Östra Ågatan 53 | 753 22 Uppsala | Certifierade enligt ISO 9001 &amp; 14001 Tel 018-17 45 40 | www.wrs.se | info@wrs.se </a:t>
            </a:r>
          </a:p>
        </p:txBody>
      </p:sp>
      <p:sp>
        <p:nvSpPr>
          <p:cNvPr id="6" name="Platshållare för bildnummer 5"/>
          <p:cNvSpPr>
            <a:spLocks noGrp="1"/>
          </p:cNvSpPr>
          <p:nvPr>
            <p:ph type="sldNum" sz="quarter" idx="12"/>
          </p:nvPr>
        </p:nvSpPr>
        <p:spPr/>
        <p:txBody>
          <a:bodyPr/>
          <a:lstStyle/>
          <a:p>
            <a:fld id="{A991C1C4-E9CF-44D9-814E-34245E8102BD}" type="slidenum">
              <a:rPr lang="sv-SE" smtClean="0"/>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ACF677FB-03AA-486A-8431-0BE9399F5DAC}" type="datetime1">
              <a:rPr lang="sv-SE" smtClean="0"/>
              <a:pPr/>
              <a:t>2024-04-17</a:t>
            </a:fld>
            <a:endParaRPr lang="sv-SE"/>
          </a:p>
        </p:txBody>
      </p:sp>
      <p:sp>
        <p:nvSpPr>
          <p:cNvPr id="5" name="Platshållare för sidfot 4"/>
          <p:cNvSpPr>
            <a:spLocks noGrp="1"/>
          </p:cNvSpPr>
          <p:nvPr>
            <p:ph type="ftr" sz="quarter" idx="11"/>
          </p:nvPr>
        </p:nvSpPr>
        <p:spPr/>
        <p:txBody>
          <a:bodyPr/>
          <a:lstStyle/>
          <a:p>
            <a:r>
              <a:rPr lang="sv-SE"/>
              <a:t>WRS Uppsala AB | Östra Ågatan 53 | 753 22 Uppsala | Certifierade enligt ISO 9001 &amp; 14001 Tel 018-17 45 40 | www.wrs.se | info@wrs.se </a:t>
            </a:r>
          </a:p>
        </p:txBody>
      </p:sp>
      <p:sp>
        <p:nvSpPr>
          <p:cNvPr id="6" name="Platshållare för bildnummer 5"/>
          <p:cNvSpPr>
            <a:spLocks noGrp="1"/>
          </p:cNvSpPr>
          <p:nvPr>
            <p:ph type="sldNum" sz="quarter" idx="12"/>
          </p:nvPr>
        </p:nvSpPr>
        <p:spPr/>
        <p:txBody>
          <a:bodyPr/>
          <a:lstStyle/>
          <a:p>
            <a:fld id="{A991C1C4-E9CF-44D9-814E-34245E8102BD}" type="slidenum">
              <a:rPr lang="sv-SE" smtClean="0"/>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dirty="0"/>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sv-SE" dirty="0"/>
              <a:t>ARBETSHANDLING 2015-02-09</a:t>
            </a:r>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sv-SE"/>
              <a:t>WRS Uppsala AB | Östra Ågatan 53 | 753 22 Uppsala | Certifierade enligt ISO 9001 &amp; 14001 Tel 018-17 45 40 | www.wrs.se | info@wrs.se </a:t>
            </a:r>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sv-SE" dirty="0"/>
              <a:t>1</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spcBef>
          <a:spcPct val="0"/>
        </a:spcBef>
        <a:buNone/>
        <a:defRPr sz="2000"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827584" y="584393"/>
            <a:ext cx="795739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tabLst>
                <a:tab pos="4500563" algn="r"/>
              </a:tabLst>
            </a:pPr>
            <a:r>
              <a:rPr kumimoji="0" lang="sv-SE" altLang="ja-JP" b="1" i="0" u="none" strike="noStrike" cap="none" normalizeH="0" baseline="0" dirty="0">
                <a:ln>
                  <a:noFill/>
                </a:ln>
                <a:solidFill>
                  <a:srgbClr val="0F3777"/>
                </a:solidFill>
                <a:effectLst/>
                <a:latin typeface="Verdana" pitchFamily="34" charset="0"/>
                <a:ea typeface="Verdana" pitchFamily="34" charset="0"/>
                <a:cs typeface="Verdana" pitchFamily="34" charset="0"/>
              </a:rPr>
              <a:t>Bedömning av självrening vid prövning av små avlopp – </a:t>
            </a:r>
          </a:p>
          <a:p>
            <a:pPr lvl="0" eaLnBrk="0" fontAlgn="base" hangingPunct="0">
              <a:spcBef>
                <a:spcPct val="0"/>
              </a:spcBef>
              <a:spcAft>
                <a:spcPct val="0"/>
              </a:spcAft>
              <a:tabLst>
                <a:tab pos="4500563" algn="r"/>
              </a:tabLst>
            </a:pPr>
            <a:r>
              <a:rPr lang="sv-SE" altLang="ja-JP" b="1" dirty="0">
                <a:solidFill>
                  <a:srgbClr val="0F3777"/>
                </a:solidFill>
                <a:latin typeface="Verdana" pitchFamily="34" charset="0"/>
                <a:ea typeface="Verdana" pitchFamily="34" charset="0"/>
                <a:cs typeface="Verdana" pitchFamily="34" charset="0"/>
              </a:rPr>
              <a:t>fosfor och smittskydd. Verktyg</a:t>
            </a:r>
            <a:endParaRPr kumimoji="0" lang="sv-SE" altLang="ja-JP" b="0" i="0" u="none" strike="noStrike" cap="none" normalizeH="0" baseline="0" dirty="0">
              <a:ln>
                <a:noFill/>
              </a:ln>
              <a:solidFill>
                <a:schemeClr val="tx1"/>
              </a:solidFill>
              <a:effectLst/>
              <a:latin typeface="Verdana" pitchFamily="34" charset="0"/>
              <a:ea typeface="Verdana" pitchFamily="34" charset="0"/>
              <a:cs typeface="Verdana" pitchFamily="34" charset="0"/>
            </a:endParaRPr>
          </a:p>
        </p:txBody>
      </p:sp>
      <p:sp>
        <p:nvSpPr>
          <p:cNvPr id="6" name="textruta 5"/>
          <p:cNvSpPr txBox="1"/>
          <p:nvPr/>
        </p:nvSpPr>
        <p:spPr>
          <a:xfrm>
            <a:off x="827584" y="5561364"/>
            <a:ext cx="6229200" cy="1107996"/>
          </a:xfrm>
          <a:prstGeom prst="rect">
            <a:avLst/>
          </a:prstGeom>
          <a:noFill/>
        </p:spPr>
        <p:txBody>
          <a:bodyPr wrap="square" rtlCol="0">
            <a:spAutoFit/>
          </a:bodyPr>
          <a:lstStyle/>
          <a:p>
            <a:r>
              <a:rPr lang="sv-SE" sz="1200" dirty="0">
                <a:latin typeface="Verdana" pitchFamily="34" charset="0"/>
                <a:ea typeface="Verdana" pitchFamily="34" charset="0"/>
                <a:cs typeface="Verdana" pitchFamily="34" charset="0"/>
              </a:rPr>
              <a:t>Projekt nr 1688-2014, Havs och Vattenmyndigheten, 2015-02-28</a:t>
            </a:r>
          </a:p>
          <a:p>
            <a:endParaRPr lang="sv-SE" sz="1200" dirty="0">
              <a:latin typeface="Verdana" pitchFamily="34" charset="0"/>
              <a:ea typeface="Verdana" pitchFamily="34" charset="0"/>
              <a:cs typeface="Verdana" pitchFamily="34" charset="0"/>
            </a:endParaRPr>
          </a:p>
          <a:p>
            <a:r>
              <a:rPr lang="sv-SE" sz="1200" b="1" dirty="0">
                <a:latin typeface="Verdana" pitchFamily="34" charset="0"/>
                <a:ea typeface="Verdana" pitchFamily="34" charset="0"/>
                <a:cs typeface="Verdana" pitchFamily="34" charset="0"/>
              </a:rPr>
              <a:t>Författare: Peter Ridderstolpe och Lars Hylander, WRS Uppsala AB</a:t>
            </a:r>
          </a:p>
          <a:p>
            <a:r>
              <a:rPr lang="sv-SE" sz="1200" dirty="0">
                <a:latin typeface="Verdana" pitchFamily="34" charset="0"/>
                <a:ea typeface="Verdana" pitchFamily="34" charset="0"/>
                <a:cs typeface="Verdana" pitchFamily="34" charset="0"/>
              </a:rPr>
              <a:t>Uppdragsansvarig: Astrid Grinell, VA guiden </a:t>
            </a:r>
          </a:p>
          <a:p>
            <a:endParaRPr lang="sv-SE" dirty="0"/>
          </a:p>
        </p:txBody>
      </p:sp>
      <p:grpSp>
        <p:nvGrpSpPr>
          <p:cNvPr id="16" name="Grupp 15"/>
          <p:cNvGrpSpPr/>
          <p:nvPr/>
        </p:nvGrpSpPr>
        <p:grpSpPr>
          <a:xfrm>
            <a:off x="6732240" y="1340768"/>
            <a:ext cx="2161049" cy="4104456"/>
            <a:chOff x="5724128" y="1700808"/>
            <a:chExt cx="2233057" cy="4392488"/>
          </a:xfrm>
        </p:grpSpPr>
        <p:pic>
          <p:nvPicPr>
            <p:cNvPr id="13" name="Picture 4"/>
            <p:cNvPicPr>
              <a:picLocks noChangeAspect="1" noChangeArrowheads="1"/>
            </p:cNvPicPr>
            <p:nvPr/>
          </p:nvPicPr>
          <p:blipFill>
            <a:blip r:embed="rId3" cstate="print"/>
            <a:srcRect/>
            <a:stretch>
              <a:fillRect/>
            </a:stretch>
          </p:blipFill>
          <p:spPr bwMode="auto">
            <a:xfrm>
              <a:off x="5760640" y="1700808"/>
              <a:ext cx="2189115" cy="1603941"/>
            </a:xfrm>
            <a:prstGeom prst="rect">
              <a:avLst/>
            </a:prstGeom>
            <a:noFill/>
            <a:ln w="9525">
              <a:noFill/>
              <a:miter lim="800000"/>
              <a:headEnd/>
              <a:tailEnd/>
            </a:ln>
          </p:spPr>
        </p:pic>
        <p:pic>
          <p:nvPicPr>
            <p:cNvPr id="7175" name="Picture 7"/>
            <p:cNvPicPr>
              <a:picLocks noChangeAspect="1" noChangeArrowheads="1"/>
            </p:cNvPicPr>
            <p:nvPr/>
          </p:nvPicPr>
          <p:blipFill>
            <a:blip r:embed="rId4" cstate="print"/>
            <a:srcRect/>
            <a:stretch>
              <a:fillRect/>
            </a:stretch>
          </p:blipFill>
          <p:spPr bwMode="auto">
            <a:xfrm>
              <a:off x="5724128" y="4653136"/>
              <a:ext cx="2233057" cy="1440160"/>
            </a:xfrm>
            <a:prstGeom prst="rect">
              <a:avLst/>
            </a:prstGeom>
            <a:noFill/>
            <a:ln w="9525">
              <a:noFill/>
              <a:miter lim="800000"/>
              <a:headEnd/>
              <a:tailEnd/>
            </a:ln>
          </p:spPr>
        </p:pic>
        <p:pic>
          <p:nvPicPr>
            <p:cNvPr id="9" name="Platshållare för innehåll 4"/>
            <p:cNvPicPr>
              <a:picLocks/>
            </p:cNvPicPr>
            <p:nvPr/>
          </p:nvPicPr>
          <p:blipFill>
            <a:blip r:embed="rId5" cstate="print"/>
            <a:srcRect/>
            <a:stretch>
              <a:fillRect/>
            </a:stretch>
          </p:blipFill>
          <p:spPr bwMode="auto">
            <a:xfrm>
              <a:off x="5760640" y="3212976"/>
              <a:ext cx="2191056" cy="1440160"/>
            </a:xfrm>
            <a:prstGeom prst="rect">
              <a:avLst/>
            </a:prstGeom>
            <a:noFill/>
            <a:ln w="9525">
              <a:noFill/>
              <a:miter lim="800000"/>
              <a:headEnd/>
              <a:tailEnd/>
            </a:ln>
            <a:effectLst/>
          </p:spPr>
        </p:pic>
      </p:grpSp>
      <p:pic>
        <p:nvPicPr>
          <p:cNvPr id="1026" name="Picture 2"/>
          <p:cNvPicPr>
            <a:picLocks noChangeAspect="1" noChangeArrowheads="1"/>
          </p:cNvPicPr>
          <p:nvPr/>
        </p:nvPicPr>
        <p:blipFill>
          <a:blip r:embed="rId6" cstate="print"/>
          <a:srcRect/>
          <a:stretch>
            <a:fillRect/>
          </a:stretch>
        </p:blipFill>
        <p:spPr bwMode="auto">
          <a:xfrm>
            <a:off x="755576" y="2204864"/>
            <a:ext cx="5847546" cy="3240360"/>
          </a:xfrm>
          <a:prstGeom prst="rect">
            <a:avLst/>
          </a:prstGeom>
          <a:noFill/>
          <a:ln w="9525">
            <a:noFill/>
            <a:miter lim="800000"/>
            <a:headEnd/>
            <a:tailEnd/>
          </a:ln>
        </p:spPr>
      </p:pic>
      <p:sp>
        <p:nvSpPr>
          <p:cNvPr id="17" name="Platshållare för bildnummer 2"/>
          <p:cNvSpPr>
            <a:spLocks noGrp="1"/>
          </p:cNvSpPr>
          <p:nvPr>
            <p:ph type="sldNum" sz="quarter" idx="12"/>
          </p:nvPr>
        </p:nvSpPr>
        <p:spPr>
          <a:xfrm>
            <a:off x="6876256" y="6492875"/>
            <a:ext cx="2133600" cy="365125"/>
          </a:xfrm>
        </p:spPr>
        <p:txBody>
          <a:bodyPr/>
          <a:lstStyle/>
          <a:p>
            <a:fld id="{A991C1C4-E9CF-44D9-814E-34245E8102BD}" type="slidenum">
              <a:rPr lang="sv-SE" sz="1400" smtClean="0"/>
              <a:pPr/>
              <a:t>1</a:t>
            </a:fld>
            <a:endParaRPr lang="sv-SE" sz="1400" dirty="0"/>
          </a:p>
        </p:txBody>
      </p:sp>
      <p:grpSp>
        <p:nvGrpSpPr>
          <p:cNvPr id="18" name="Grupp 17"/>
          <p:cNvGrpSpPr/>
          <p:nvPr/>
        </p:nvGrpSpPr>
        <p:grpSpPr>
          <a:xfrm>
            <a:off x="6444208" y="116632"/>
            <a:ext cx="2520279" cy="360040"/>
            <a:chOff x="467545" y="260648"/>
            <a:chExt cx="2808311" cy="432048"/>
          </a:xfrm>
        </p:grpSpPr>
        <p:pic>
          <p:nvPicPr>
            <p:cNvPr id="19" name="Bildobjekt 18"/>
            <p:cNvPicPr/>
            <p:nvPr/>
          </p:nvPicPr>
          <p:blipFill>
            <a:blip r:embed="rId7" cstate="print">
              <a:extLst>
                <a:ext uri="{28A0092B-C50C-407E-A947-70E740481C1C}">
                  <a14:useLocalDpi xmlns:a14="http://schemas.microsoft.com/office/drawing/2010/main" val="0"/>
                </a:ext>
              </a:extLst>
            </a:blip>
            <a:stretch>
              <a:fillRect/>
            </a:stretch>
          </p:blipFill>
          <p:spPr bwMode="auto">
            <a:xfrm>
              <a:off x="467545" y="260648"/>
              <a:ext cx="1634072" cy="34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Bildobjekt 4"/>
            <p:cNvPicPr/>
            <p:nvPr/>
          </p:nvPicPr>
          <p:blipFill>
            <a:blip r:embed="rId8" cstate="print"/>
            <a:srcRect/>
            <a:stretch>
              <a:fillRect/>
            </a:stretch>
          </p:blipFill>
          <p:spPr bwMode="auto">
            <a:xfrm>
              <a:off x="2339752" y="260648"/>
              <a:ext cx="936104" cy="432048"/>
            </a:xfrm>
            <a:prstGeom prst="rect">
              <a:avLst/>
            </a:prstGeom>
            <a:noFill/>
            <a:ln w="9525">
              <a:noFill/>
              <a:miter lim="800000"/>
              <a:headEnd/>
              <a:tailEnd/>
            </a:ln>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p:cNvSpPr>
            <a:spLocks noGrp="1"/>
          </p:cNvSpPr>
          <p:nvPr>
            <p:ph type="sldNum" sz="quarter" idx="12"/>
          </p:nvPr>
        </p:nvSpPr>
        <p:spPr/>
        <p:txBody>
          <a:bodyPr/>
          <a:lstStyle/>
          <a:p>
            <a:fld id="{A991C1C4-E9CF-44D9-814E-34245E8102BD}" type="slidenum">
              <a:rPr lang="sv-SE" smtClean="0"/>
              <a:pPr/>
              <a:t>2</a:t>
            </a:fld>
            <a:endParaRPr lang="sv-SE" dirty="0"/>
          </a:p>
        </p:txBody>
      </p:sp>
      <p:sp>
        <p:nvSpPr>
          <p:cNvPr id="17410" name="Text Box 2"/>
          <p:cNvSpPr txBox="1">
            <a:spLocks noChangeArrowheads="1"/>
          </p:cNvSpPr>
          <p:nvPr/>
        </p:nvSpPr>
        <p:spPr bwMode="auto">
          <a:xfrm>
            <a:off x="4788024" y="908720"/>
            <a:ext cx="4005461" cy="470264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sv-SE" sz="1100" dirty="0"/>
              <a:t>lika högt som man idag ofta gör. I praktiken kan därför utvecklingen bli att man i många fler fall kommer att finna att inte ens krav på normal eller hög skyddsnivå behöver ställas.</a:t>
            </a:r>
            <a:endParaRPr lang="sv-SE" sz="1100" dirty="0">
              <a:latin typeface="+mj-lt"/>
            </a:endParaRPr>
          </a:p>
          <a:p>
            <a:pPr fontAlgn="base">
              <a:spcBef>
                <a:spcPct val="0"/>
              </a:spcBef>
              <a:spcAft>
                <a:spcPts val="1000"/>
              </a:spcAft>
            </a:pPr>
            <a:r>
              <a:rPr lang="sv-SE" sz="1100" dirty="0"/>
              <a:t>Med självrening avses i detta sammanhang markekosystemets förmåga att fastlägga och omsätta olika typer av föroreningar i avloppsvattnet t.ex. smittämnen, organiska föreningar och näringsämnen. Markens förutsättningar för självrening varierar från plats till plats och bedömningen av förmågan kan vara mycket komplicerad att göra. Inte desto mindre finns möjlighet att generalisera och grovt ange hur självreningsförmåga i naturen kan bedömas. </a:t>
            </a:r>
          </a:p>
          <a:p>
            <a:pPr fontAlgn="base">
              <a:spcBef>
                <a:spcPct val="0"/>
              </a:spcBef>
              <a:spcAft>
                <a:spcPts val="1000"/>
              </a:spcAft>
            </a:pPr>
            <a:r>
              <a:rPr lang="sv-SE" sz="1100" dirty="0">
                <a:latin typeface="+mj-lt"/>
              </a:rPr>
              <a:t>Fokus för projektet är fosfor men tillämpning av verktyget kommer även gynna skyddet av ytvatten från andra  föroreningar. Den inneboende konflikten i att skydda ytvatten och skydda grundvatten har projektet försökt lösa genom att referera till sakkunskapen om hur smittrisker skall bedömas vid val av lokalisering och utformning av utsläppspunkt.</a:t>
            </a:r>
          </a:p>
          <a:p>
            <a:pPr fontAlgn="base">
              <a:spcBef>
                <a:spcPct val="0"/>
              </a:spcBef>
              <a:spcAft>
                <a:spcPts val="1000"/>
              </a:spcAft>
            </a:pPr>
            <a:r>
              <a:rPr lang="sv-SE" sz="1100" b="1" dirty="0">
                <a:latin typeface="+mj-lt"/>
                <a:cs typeface="Arial" pitchFamily="34" charset="0"/>
              </a:rPr>
              <a:t>Syfte</a:t>
            </a:r>
          </a:p>
          <a:p>
            <a:pPr fontAlgn="base">
              <a:spcBef>
                <a:spcPct val="0"/>
              </a:spcBef>
              <a:spcAft>
                <a:spcPts val="1000"/>
              </a:spcAft>
            </a:pPr>
            <a:r>
              <a:rPr lang="sv-SE" sz="1100" dirty="0">
                <a:latin typeface="+mj-lt"/>
                <a:cs typeface="Arial" pitchFamily="34" charset="0"/>
              </a:rPr>
              <a:t>Projektets övergripande syfte är att hjälpa fastighetsägare och inspektörer att  planera och pröva små avlopp på det sätt som miljöbalken kräver.  Ambitionen är att verktyget skall underlätta sammanvägning av hänsynskraven smittskydd, </a:t>
            </a:r>
            <a:r>
              <a:rPr lang="sv-SE" sz="1100" dirty="0" err="1">
                <a:latin typeface="+mj-lt"/>
                <a:cs typeface="Arial" pitchFamily="34" charset="0"/>
              </a:rPr>
              <a:t>recipientskydd</a:t>
            </a:r>
            <a:r>
              <a:rPr lang="sv-SE" sz="1100" dirty="0">
                <a:latin typeface="+mj-lt"/>
                <a:cs typeface="Arial" pitchFamily="34" charset="0"/>
              </a:rPr>
              <a:t> och resurshushållning med praktiska och ekonomiska förutsättningar. </a:t>
            </a:r>
            <a:endParaRPr lang="sv-SE" sz="1100" dirty="0">
              <a:latin typeface="+mj-lt"/>
            </a:endParaRPr>
          </a:p>
          <a:p>
            <a:r>
              <a:rPr lang="sv-SE" sz="1100" dirty="0">
                <a:latin typeface="+mj-lt"/>
              </a:rPr>
              <a:t>Kraven som ställts upp för verktyget är att:</a:t>
            </a:r>
          </a:p>
          <a:p>
            <a:pPr marL="176213" indent="-176213">
              <a:buFontTx/>
              <a:buChar char="-"/>
            </a:pPr>
            <a:r>
              <a:rPr lang="sv-SE" sz="1100" dirty="0">
                <a:latin typeface="+mj-lt"/>
              </a:rPr>
              <a:t> det skall fungera vid prövning av såväl befintliga som nya     anläggningar. </a:t>
            </a:r>
          </a:p>
          <a:p>
            <a:pPr marL="176213" indent="-176213">
              <a:buFontTx/>
              <a:buChar char="-"/>
            </a:pPr>
            <a:r>
              <a:rPr lang="sv-SE" sz="1100" dirty="0">
                <a:latin typeface="+mj-lt"/>
              </a:rPr>
              <a:t> vara enkelt och användarvänligt,</a:t>
            </a:r>
          </a:p>
          <a:p>
            <a:pPr marL="176213" indent="-176213">
              <a:buFontTx/>
              <a:buChar char="-"/>
            </a:pPr>
            <a:r>
              <a:rPr lang="sv-SE" sz="1100" dirty="0">
                <a:latin typeface="+mj-lt"/>
              </a:rPr>
              <a:t> naturvetenskapligt väl underbyggt samt</a:t>
            </a:r>
          </a:p>
          <a:p>
            <a:pPr marL="176213" indent="-176213">
              <a:buFontTx/>
              <a:buChar char="-"/>
            </a:pPr>
            <a:r>
              <a:rPr lang="sv-SE" sz="1100" dirty="0">
                <a:latin typeface="+mj-lt"/>
              </a:rPr>
              <a:t> förenligt med gällande rätt</a:t>
            </a:r>
          </a:p>
          <a:p>
            <a:pPr fontAlgn="base">
              <a:spcBef>
                <a:spcPct val="0"/>
              </a:spcBef>
              <a:spcAft>
                <a:spcPts val="1000"/>
              </a:spcAft>
            </a:pPr>
            <a:endParaRPr lang="sv-SE" sz="1100" dirty="0">
              <a:latin typeface="+mj-lt"/>
              <a:cs typeface="Arial" pitchFamily="34" charset="0"/>
            </a:endParaRPr>
          </a:p>
          <a:p>
            <a:pPr fontAlgn="base">
              <a:spcBef>
                <a:spcPct val="0"/>
              </a:spcBef>
              <a:spcAft>
                <a:spcPts val="1000"/>
              </a:spcAft>
            </a:pPr>
            <a:endParaRPr lang="sv-SE" altLang="ja-JP" sz="1100" dirty="0">
              <a:solidFill>
                <a:srgbClr val="FFC000"/>
              </a:solidFill>
              <a:latin typeface="+mj-lt"/>
              <a:cs typeface="Arial" pitchFamily="34" charset="0"/>
            </a:endParaRPr>
          </a:p>
          <a:p>
            <a:pPr fontAlgn="base">
              <a:spcBef>
                <a:spcPct val="0"/>
              </a:spcBef>
              <a:spcAft>
                <a:spcPts val="1000"/>
              </a:spcAft>
            </a:pPr>
            <a:endParaRPr lang="sv-SE" altLang="ja-JP" sz="1100" dirty="0">
              <a:solidFill>
                <a:srgbClr val="FFC000"/>
              </a:solidFill>
              <a:latin typeface="+mj-lt"/>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sv-SE" altLang="ja-JP" sz="1100" b="0" i="0" u="none" strike="noStrike" cap="none" normalizeH="0" baseline="0" dirty="0">
              <a:ln>
                <a:noFill/>
              </a:ln>
              <a:solidFill>
                <a:schemeClr val="tx1"/>
              </a:solidFill>
              <a:effectLst/>
              <a:latin typeface="+mj-lt"/>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sv-SE" sz="1100" b="1" i="0" u="none" strike="noStrike" cap="none" normalizeH="0" baseline="0" dirty="0">
              <a:ln>
                <a:noFill/>
              </a:ln>
              <a:solidFill>
                <a:schemeClr val="tx1"/>
              </a:solidFill>
              <a:effectLst/>
              <a:latin typeface="+mj-lt"/>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sv-SE" sz="1100" b="1" i="0" u="none" strike="noStrike" cap="none" normalizeH="0" baseline="0" dirty="0">
              <a:ln>
                <a:noFill/>
              </a:ln>
              <a:solidFill>
                <a:schemeClr val="tx1"/>
              </a:solidFill>
              <a:effectLst/>
              <a:latin typeface="+mj-lt"/>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sv-SE" sz="1100" b="1" i="0" u="none" strike="noStrike" cap="none" normalizeH="0" baseline="0" dirty="0">
              <a:ln>
                <a:noFill/>
              </a:ln>
              <a:solidFill>
                <a:schemeClr val="tx1"/>
              </a:solidFill>
              <a:effectLst/>
              <a:latin typeface="+mj-lt"/>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sv-SE" sz="1100" b="1" i="0" u="none" strike="noStrike" cap="none" normalizeH="0" baseline="0" dirty="0">
              <a:ln>
                <a:noFill/>
              </a:ln>
              <a:solidFill>
                <a:schemeClr val="tx1"/>
              </a:solidFill>
              <a:effectLst/>
              <a:latin typeface="+mj-lt"/>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sv-SE" sz="1100" b="1" i="0" u="none" strike="noStrike" cap="none" normalizeH="0" baseline="0" dirty="0">
              <a:ln>
                <a:noFill/>
              </a:ln>
              <a:solidFill>
                <a:schemeClr val="tx1"/>
              </a:solidFill>
              <a:effectLst/>
              <a:latin typeface="+mj-lt"/>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sv-SE" sz="1100" b="1" i="0" u="none" strike="noStrike" cap="none" normalizeH="0" baseline="0" dirty="0">
              <a:ln>
                <a:noFill/>
              </a:ln>
              <a:solidFill>
                <a:schemeClr val="tx1"/>
              </a:solidFill>
              <a:effectLst/>
              <a:latin typeface="+mj-lt"/>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sv-SE" sz="1100" b="1" i="0" u="none" strike="noStrike" cap="none" normalizeH="0" baseline="0" dirty="0">
              <a:ln>
                <a:noFill/>
              </a:ln>
              <a:solidFill>
                <a:schemeClr val="tx1"/>
              </a:solidFill>
              <a:effectLst/>
              <a:latin typeface="+mj-lt"/>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sv-SE" sz="1100" b="1" i="0" u="none" strike="noStrike" cap="none" normalizeH="0" baseline="0" dirty="0">
              <a:ln>
                <a:noFill/>
              </a:ln>
              <a:solidFill>
                <a:schemeClr val="tx1"/>
              </a:solidFill>
              <a:effectLst/>
              <a:latin typeface="+mj-lt"/>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sv-SE" sz="1100" b="1" i="0" u="none" strike="noStrike" cap="none" normalizeH="0" baseline="0" dirty="0">
              <a:ln>
                <a:noFill/>
              </a:ln>
              <a:solidFill>
                <a:schemeClr val="tx1"/>
              </a:solidFill>
              <a:effectLst/>
              <a:latin typeface="+mj-lt"/>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sv-SE" sz="1100" b="0" i="0" u="none" strike="noStrike" cap="none" normalizeH="0" baseline="0" dirty="0">
              <a:ln>
                <a:noFill/>
              </a:ln>
              <a:solidFill>
                <a:schemeClr val="tx1"/>
              </a:solidFill>
              <a:effectLst/>
              <a:latin typeface="+mj-lt"/>
              <a:cs typeface="Arial" pitchFamily="34" charset="0"/>
            </a:endParaRPr>
          </a:p>
        </p:txBody>
      </p:sp>
      <p:sp>
        <p:nvSpPr>
          <p:cNvPr id="5" name="Rektangel 4"/>
          <p:cNvSpPr/>
          <p:nvPr/>
        </p:nvSpPr>
        <p:spPr>
          <a:xfrm>
            <a:off x="899592" y="548680"/>
            <a:ext cx="3032497" cy="369332"/>
          </a:xfrm>
          <a:prstGeom prst="rect">
            <a:avLst/>
          </a:prstGeom>
        </p:spPr>
        <p:txBody>
          <a:bodyPr wrap="none">
            <a:spAutoFit/>
          </a:bodyPr>
          <a:lstStyle/>
          <a:p>
            <a:r>
              <a:rPr lang="sv-SE" b="1" dirty="0"/>
              <a:t>Projektets bakgrund och syfte</a:t>
            </a:r>
          </a:p>
        </p:txBody>
      </p:sp>
      <p:sp>
        <p:nvSpPr>
          <p:cNvPr id="7" name="textruta 6"/>
          <p:cNvSpPr txBox="1"/>
          <p:nvPr/>
        </p:nvSpPr>
        <p:spPr>
          <a:xfrm>
            <a:off x="932272" y="908720"/>
            <a:ext cx="3600400" cy="6104235"/>
          </a:xfrm>
          <a:prstGeom prst="rect">
            <a:avLst/>
          </a:prstGeom>
          <a:noFill/>
        </p:spPr>
        <p:txBody>
          <a:bodyPr wrap="square" rtlCol="0">
            <a:spAutoFit/>
          </a:bodyPr>
          <a:lstStyle/>
          <a:p>
            <a:r>
              <a:rPr lang="sv-SE" sz="1100" dirty="0"/>
              <a:t>I Havs och Vattenmyndighetens (</a:t>
            </a:r>
            <a:r>
              <a:rPr lang="sv-SE" sz="1100" dirty="0" err="1"/>
              <a:t>HaV</a:t>
            </a:r>
            <a:r>
              <a:rPr lang="sv-SE" sz="1100" dirty="0"/>
              <a:t>) slutredovisning av regeringsuppdraget om små avlopp uppmärksammas behovet av vägledning för bedömningar när de olika skyddsnivåerna som anges i Allmänna råd NFS 2006:7 ska gälla och hur självrening skall beaktas i detta sammanhang (s.34). Man påpekar att avsaknad av vägledning medför att kommunerna gör  olika bedömningar i sin prövning av små avloppsanläggningar. Detta leder till stor rättsosäkerhet för de fastighetsägare som får krav riktade mot sig. </a:t>
            </a:r>
          </a:p>
          <a:p>
            <a:endParaRPr lang="sv-SE" sz="1100" dirty="0"/>
          </a:p>
          <a:p>
            <a:r>
              <a:rPr lang="sv-SE" sz="1100" dirty="0"/>
              <a:t>Ett annan nackdel av att självrening inte  beaktas vid prövning  är att man försummar möjligheten att lokalisera utsläppspunkten på ett för miljöskyddet optimalt sätt. Slutligen pekar myndigheten också på risken för att för onödigt höga krav ställs om man ej tar hänsyn till naturens självrenande förmåga mellan utsläppspunkt och det ytvatten man vill skydda från övergödning.</a:t>
            </a:r>
          </a:p>
          <a:p>
            <a:endParaRPr lang="sv-SE" sz="1100" dirty="0"/>
          </a:p>
          <a:p>
            <a:pPr fontAlgn="base">
              <a:spcBef>
                <a:spcPct val="0"/>
              </a:spcBef>
              <a:spcAft>
                <a:spcPts val="1000"/>
              </a:spcAft>
            </a:pPr>
            <a:r>
              <a:rPr lang="sv-SE" sz="1100" dirty="0"/>
              <a:t>En aspekt som uppmärksammas i projektet är att mängden fosfor som släpps ut från en enskild anläggning är så liten  att marginalkostnaden för att uppnå långtgående reduktion ofta  blir mycket stor.  Det är möjligt att dagens rättstillämpning  i många fall kan strida mot avvägningsprincipen enligt 2 kap. 7§ Miljöbalken, dvs. att reningskrav inte får vara orimligt dyra i förhållande till miljönyttan.</a:t>
            </a:r>
            <a:endParaRPr lang="sv-SE" sz="1100" dirty="0">
              <a:latin typeface="+mj-lt"/>
            </a:endParaRPr>
          </a:p>
          <a:p>
            <a:pPr fontAlgn="base">
              <a:spcBef>
                <a:spcPct val="0"/>
              </a:spcBef>
              <a:spcAft>
                <a:spcPts val="1000"/>
              </a:spcAft>
            </a:pPr>
            <a:r>
              <a:rPr lang="sv-SE" sz="1100" dirty="0">
                <a:latin typeface="+mj-lt"/>
              </a:rPr>
              <a:t>Tanken med projektet är inte att föreslå författningsändringar eller att ändra Naturvårdsverkets allmänna råd (NFS 2006:7).  Men en konsekvens av de naturvetenskapliga slutsatser som visas här, kan innebära</a:t>
            </a:r>
            <a:r>
              <a:rPr lang="sv-SE" sz="1100" dirty="0"/>
              <a:t> att kraven på rening över anläggningen inte behöver ställas  </a:t>
            </a:r>
            <a:endParaRPr lang="sv-SE" sz="1100" dirty="0">
              <a:latin typeface="+mj-lt"/>
            </a:endParaRPr>
          </a:p>
          <a:p>
            <a:endParaRPr lang="sv-SE" sz="1100" dirty="0"/>
          </a:p>
          <a:p>
            <a:endParaRPr lang="sv-SE" sz="1100" dirty="0"/>
          </a:p>
        </p:txBody>
      </p:sp>
      <p:sp>
        <p:nvSpPr>
          <p:cNvPr id="8" name="textruta 7"/>
          <p:cNvSpPr txBox="1"/>
          <p:nvPr/>
        </p:nvSpPr>
        <p:spPr>
          <a:xfrm>
            <a:off x="1043608" y="6597352"/>
            <a:ext cx="6696744" cy="338554"/>
          </a:xfrm>
          <a:prstGeom prst="rect">
            <a:avLst/>
          </a:prstGeom>
          <a:noFill/>
        </p:spPr>
        <p:txBody>
          <a:bodyPr wrap="square" rtlCol="0">
            <a:spAutoFit/>
          </a:bodyPr>
          <a:lstStyle/>
          <a:p>
            <a:pPr lvl="0" eaLnBrk="0" fontAlgn="base" hangingPunct="0">
              <a:spcBef>
                <a:spcPct val="0"/>
              </a:spcBef>
              <a:spcAft>
                <a:spcPct val="0"/>
              </a:spcAft>
              <a:tabLst>
                <a:tab pos="4500563" algn="r"/>
              </a:tabLst>
            </a:pPr>
            <a:r>
              <a:rPr lang="sv-SE" altLang="ja-JP" sz="800" dirty="0">
                <a:solidFill>
                  <a:srgbClr val="0F3777"/>
                </a:solidFill>
                <a:ea typeface="Verdana" pitchFamily="34" charset="0"/>
                <a:cs typeface="Verdana" pitchFamily="34" charset="0"/>
              </a:rPr>
              <a:t>Bedömning av självrening vid prövning av små avlopp –  fosfor och smittskydd. Verktyg,  </a:t>
            </a:r>
            <a:r>
              <a:rPr lang="sv-SE" altLang="ja-JP" sz="800" dirty="0" err="1">
                <a:solidFill>
                  <a:srgbClr val="0F3777"/>
                </a:solidFill>
                <a:ea typeface="Verdana" pitchFamily="34" charset="0"/>
                <a:cs typeface="Verdana" pitchFamily="34" charset="0"/>
              </a:rPr>
              <a:t>Rapporttill</a:t>
            </a:r>
            <a:r>
              <a:rPr lang="sv-SE" altLang="ja-JP" sz="800" dirty="0">
                <a:solidFill>
                  <a:srgbClr val="0F3777"/>
                </a:solidFill>
                <a:ea typeface="Verdana" pitchFamily="34" charset="0"/>
                <a:cs typeface="Verdana" pitchFamily="34" charset="0"/>
              </a:rPr>
              <a:t>  </a:t>
            </a:r>
            <a:r>
              <a:rPr lang="sv-SE" altLang="ja-JP" sz="800" dirty="0" err="1">
                <a:solidFill>
                  <a:srgbClr val="0F3777"/>
                </a:solidFill>
                <a:ea typeface="Verdana" pitchFamily="34" charset="0"/>
                <a:cs typeface="Verdana" pitchFamily="34" charset="0"/>
              </a:rPr>
              <a:t>HaV</a:t>
            </a:r>
            <a:r>
              <a:rPr lang="sv-SE" altLang="ja-JP" sz="800" dirty="0">
                <a:solidFill>
                  <a:srgbClr val="0F3777"/>
                </a:solidFill>
                <a:ea typeface="Verdana" pitchFamily="34" charset="0"/>
                <a:cs typeface="Verdana" pitchFamily="34" charset="0"/>
              </a:rPr>
              <a:t> 2015-02-28, Ridderstolpe och Hylander, WRS</a:t>
            </a:r>
            <a:endParaRPr lang="sv-SE" altLang="ja-JP" sz="800" dirty="0">
              <a:ea typeface="Verdana" pitchFamily="34" charset="0"/>
              <a:cs typeface="Verdana" pitchFamily="34" charset="0"/>
            </a:endParaRPr>
          </a:p>
          <a:p>
            <a:endParaRPr lang="sv-SE"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p:cNvSpPr>
            <a:spLocks noGrp="1"/>
          </p:cNvSpPr>
          <p:nvPr>
            <p:ph type="sldNum" sz="quarter" idx="12"/>
          </p:nvPr>
        </p:nvSpPr>
        <p:spPr/>
        <p:txBody>
          <a:bodyPr/>
          <a:lstStyle/>
          <a:p>
            <a:fld id="{A991C1C4-E9CF-44D9-814E-34245E8102BD}" type="slidenum">
              <a:rPr lang="sv-SE" smtClean="0"/>
              <a:pPr/>
              <a:t>3</a:t>
            </a:fld>
            <a:endParaRPr lang="sv-SE" dirty="0"/>
          </a:p>
        </p:txBody>
      </p:sp>
      <p:sp>
        <p:nvSpPr>
          <p:cNvPr id="4" name="textruta 3"/>
          <p:cNvSpPr txBox="1"/>
          <p:nvPr/>
        </p:nvSpPr>
        <p:spPr>
          <a:xfrm>
            <a:off x="971600" y="764704"/>
            <a:ext cx="3384376" cy="5519460"/>
          </a:xfrm>
          <a:prstGeom prst="rect">
            <a:avLst/>
          </a:prstGeom>
          <a:noFill/>
        </p:spPr>
        <p:txBody>
          <a:bodyPr wrap="square" rtlCol="0">
            <a:spAutoFit/>
          </a:bodyPr>
          <a:lstStyle/>
          <a:p>
            <a:pPr lvl="0" fontAlgn="base">
              <a:spcBef>
                <a:spcPct val="0"/>
              </a:spcBef>
              <a:spcAft>
                <a:spcPts val="1000"/>
              </a:spcAft>
            </a:pPr>
            <a:r>
              <a:rPr lang="sv-SE" altLang="ja-JP" sz="1100" b="1" dirty="0">
                <a:latin typeface="Cambria" pitchFamily="18" charset="0"/>
                <a:cs typeface="Arial" pitchFamily="34" charset="0"/>
              </a:rPr>
              <a:t>Verktyget och bakgrundsrapporten</a:t>
            </a:r>
          </a:p>
          <a:p>
            <a:pPr lvl="0" fontAlgn="base">
              <a:spcBef>
                <a:spcPct val="0"/>
              </a:spcBef>
              <a:spcAft>
                <a:spcPts val="1000"/>
              </a:spcAft>
            </a:pPr>
            <a:r>
              <a:rPr lang="sv-SE" altLang="ja-JP" sz="1100" dirty="0">
                <a:cs typeface="Arial" pitchFamily="34" charset="0"/>
              </a:rPr>
              <a:t>I verktyget  beskrivs de viktigaste resultaten ur projektet.  Vi har valt att göra verktyget så enkelt som det bara är möjligt  utan att göra avkall på saklighet.  Vi har också valt att inte tynga texten med referenser och kommentarer. All bakgrundsfakta som ligger till grund för verktyget har vi samlat i bakgrundrapporten . Där finns också  ingående resonemang som stöd för de bedömningar som ligger till grund för verktyget. </a:t>
            </a:r>
          </a:p>
          <a:p>
            <a:pPr lvl="0" fontAlgn="base">
              <a:spcBef>
                <a:spcPct val="0"/>
              </a:spcBef>
              <a:spcAft>
                <a:spcPts val="1000"/>
              </a:spcAft>
            </a:pPr>
            <a:r>
              <a:rPr lang="sv-SE" sz="1100" dirty="0"/>
              <a:t>Verktyget  ger  av nödvändighet en förenklad bild av verkligheten.  Angivna siffror för  klassificering av självrening är lågt satta för att undvika att överskattningar görs. Vi vill framhålla att för  bedömningar i mer komplicerade fall, speciellt då självrening riskerar skydd av vattentäkt, bör  alltid expertis anlitas.  </a:t>
            </a:r>
          </a:p>
          <a:p>
            <a:pPr fontAlgn="base">
              <a:spcBef>
                <a:spcPct val="0"/>
              </a:spcBef>
              <a:spcAft>
                <a:spcPts val="1000"/>
              </a:spcAft>
            </a:pPr>
            <a:r>
              <a:rPr lang="sv-SE" altLang="ja-JP" sz="1100" b="1" dirty="0">
                <a:latin typeface="Cambria" pitchFamily="18" charset="0"/>
                <a:cs typeface="Arial" pitchFamily="34" charset="0"/>
              </a:rPr>
              <a:t>Uppdragsgivare och projektgrupp </a:t>
            </a:r>
          </a:p>
          <a:p>
            <a:pPr fontAlgn="base">
              <a:spcBef>
                <a:spcPct val="0"/>
              </a:spcBef>
              <a:spcAft>
                <a:spcPts val="1000"/>
              </a:spcAft>
            </a:pPr>
            <a:r>
              <a:rPr lang="sv-SE" altLang="ja-JP" sz="1100" dirty="0">
                <a:latin typeface="Calibri" pitchFamily="34" charset="0"/>
                <a:cs typeface="Arial" pitchFamily="34" charset="0"/>
              </a:rPr>
              <a:t>Uppdraget har utförts på uppdrag av Havs och Vattenmyndigheten. </a:t>
            </a:r>
          </a:p>
          <a:p>
            <a:pPr fontAlgn="base">
              <a:spcBef>
                <a:spcPct val="0"/>
              </a:spcBef>
              <a:spcAft>
                <a:spcPts val="1000"/>
              </a:spcAft>
            </a:pPr>
            <a:r>
              <a:rPr lang="sv-SE" altLang="ja-JP" sz="1100" dirty="0">
                <a:latin typeface="Calibri" pitchFamily="34" charset="0"/>
                <a:cs typeface="Arial" pitchFamily="34" charset="0"/>
              </a:rPr>
              <a:t>Peter Ridderstolpe och Lars Hylander, WRS AB,  är författare  och är ensamt ansvariga för det innehåll och de slutsatser som presenteras. Astrid Grinell,  VA guiden är uppdragsansvarig och har deltagit i projektarbetet. </a:t>
            </a:r>
          </a:p>
          <a:p>
            <a:pPr fontAlgn="base">
              <a:spcBef>
                <a:spcPct val="0"/>
              </a:spcBef>
              <a:spcAft>
                <a:spcPts val="1000"/>
              </a:spcAft>
            </a:pPr>
            <a:r>
              <a:rPr lang="sv-SE" altLang="ja-JP" sz="1100" dirty="0">
                <a:latin typeface="Cambria" pitchFamily="18" charset="0"/>
                <a:cs typeface="Arial" pitchFamily="34" charset="0"/>
              </a:rPr>
              <a:t> </a:t>
            </a:r>
          </a:p>
          <a:p>
            <a:pPr lvl="0" fontAlgn="base">
              <a:spcBef>
                <a:spcPct val="0"/>
              </a:spcBef>
              <a:spcAft>
                <a:spcPts val="1000"/>
              </a:spcAft>
            </a:pPr>
            <a:endParaRPr lang="sv-SE" altLang="ja-JP" sz="1100" dirty="0">
              <a:latin typeface="Cambria" pitchFamily="18" charset="0"/>
              <a:cs typeface="Arial" pitchFamily="34" charset="0"/>
            </a:endParaRPr>
          </a:p>
          <a:p>
            <a:pPr fontAlgn="base">
              <a:spcBef>
                <a:spcPct val="0"/>
              </a:spcBef>
              <a:spcAft>
                <a:spcPts val="1000"/>
              </a:spcAft>
            </a:pPr>
            <a:endParaRPr lang="sv-SE" altLang="ja-JP" sz="1100" dirty="0">
              <a:solidFill>
                <a:srgbClr val="FFC000"/>
              </a:solidFill>
              <a:latin typeface="Cambria" pitchFamily="18" charset="0"/>
              <a:cs typeface="Arial" pitchFamily="34" charset="0"/>
            </a:endParaRPr>
          </a:p>
        </p:txBody>
      </p:sp>
      <p:sp>
        <p:nvSpPr>
          <p:cNvPr id="5" name="textruta 4"/>
          <p:cNvSpPr txBox="1"/>
          <p:nvPr/>
        </p:nvSpPr>
        <p:spPr>
          <a:xfrm>
            <a:off x="4932040" y="890711"/>
            <a:ext cx="3528392" cy="5616922"/>
          </a:xfrm>
          <a:prstGeom prst="rect">
            <a:avLst/>
          </a:prstGeom>
          <a:noFill/>
        </p:spPr>
        <p:txBody>
          <a:bodyPr wrap="square" rtlCol="0">
            <a:spAutoFit/>
          </a:bodyPr>
          <a:lstStyle/>
          <a:p>
            <a:endParaRPr lang="sv-SE" sz="1100" dirty="0"/>
          </a:p>
          <a:p>
            <a:r>
              <a:rPr lang="sv-SE" altLang="ja-JP" sz="1100" dirty="0">
                <a:cs typeface="Arial" pitchFamily="34" charset="0"/>
              </a:rPr>
              <a:t>Ett stort antal personer representerande olika expertområden har deltagit och bidragit med information , råd och synpunkter.  Dessa är:</a:t>
            </a:r>
            <a:endParaRPr lang="sv-SE" sz="1100" dirty="0"/>
          </a:p>
          <a:p>
            <a:r>
              <a:rPr lang="sv-SE" sz="1100" dirty="0"/>
              <a:t> </a:t>
            </a:r>
          </a:p>
          <a:p>
            <a:r>
              <a:rPr lang="sv-SE" sz="1100" dirty="0"/>
              <a:t>Jonas Christensen, Ekolagen Miljöjuridik AB,</a:t>
            </a:r>
          </a:p>
          <a:p>
            <a:r>
              <a:rPr lang="sv-SE" sz="1100" dirty="0"/>
              <a:t>Trond </a:t>
            </a:r>
            <a:r>
              <a:rPr lang="sv-SE" sz="1100" dirty="0" err="1"/>
              <a:t>Maehlum</a:t>
            </a:r>
            <a:r>
              <a:rPr lang="sv-SE" sz="1100" dirty="0"/>
              <a:t>, </a:t>
            </a:r>
            <a:r>
              <a:rPr lang="sv-SE" sz="1100" dirty="0" err="1"/>
              <a:t>Bioforsk</a:t>
            </a:r>
            <a:r>
              <a:rPr lang="sv-SE" sz="1100" dirty="0"/>
              <a:t>, Norge,</a:t>
            </a:r>
          </a:p>
          <a:p>
            <a:r>
              <a:rPr lang="sv-SE" sz="1100" dirty="0"/>
              <a:t>Torbjörn Mattsson, Norrtälje kommun, </a:t>
            </a:r>
          </a:p>
          <a:p>
            <a:r>
              <a:rPr lang="sv-SE" sz="1100" dirty="0"/>
              <a:t>Lena Maxe, SGU, </a:t>
            </a:r>
          </a:p>
          <a:p>
            <a:r>
              <a:rPr lang="sv-SE" sz="1100" dirty="0"/>
              <a:t>Peter Nilsson, VA-teknik &amp; Vattenvård, </a:t>
            </a:r>
          </a:p>
          <a:p>
            <a:r>
              <a:rPr lang="sv-SE" sz="1100" dirty="0"/>
              <a:t>Anna Nordström, SVA,</a:t>
            </a:r>
          </a:p>
          <a:p>
            <a:r>
              <a:rPr lang="sv-SE" sz="1100" dirty="0"/>
              <a:t>Bo Olofsson, KTH,</a:t>
            </a:r>
          </a:p>
          <a:p>
            <a:r>
              <a:rPr lang="sv-SE" sz="1100" dirty="0"/>
              <a:t>Cecilia </a:t>
            </a:r>
            <a:r>
              <a:rPr lang="sv-SE" sz="1100" dirty="0" err="1"/>
              <a:t>Remén</a:t>
            </a:r>
            <a:r>
              <a:rPr lang="sv-SE" sz="1100" dirty="0"/>
              <a:t> Uppsala kommun,</a:t>
            </a:r>
          </a:p>
          <a:p>
            <a:r>
              <a:rPr lang="sv-SE" sz="1100" dirty="0"/>
              <a:t>Göran Risberg, SGU.</a:t>
            </a:r>
          </a:p>
          <a:p>
            <a:endParaRPr lang="sv-SE" sz="1100" dirty="0"/>
          </a:p>
          <a:p>
            <a:r>
              <a:rPr lang="sv-SE" sz="1100" dirty="0"/>
              <a:t>Författarnas förhoppning  är att verktyget skall underlätta miljökontorens prioriteringar av miljötillsynen, förbättra sakligheten i bedömningarna och bädda för att kostnadseffektiva och miljöanpassade anläggningar byggs i Sverige. </a:t>
            </a:r>
          </a:p>
          <a:p>
            <a:endParaRPr lang="sv-SE" sz="1100" dirty="0"/>
          </a:p>
          <a:p>
            <a:endParaRPr lang="sv-SE" sz="1100" dirty="0"/>
          </a:p>
          <a:p>
            <a:r>
              <a:rPr lang="sv-SE" sz="1100" dirty="0"/>
              <a:t>Uppsala 2015-02 28</a:t>
            </a:r>
          </a:p>
          <a:p>
            <a:endParaRPr lang="sv-SE" sz="1100" dirty="0"/>
          </a:p>
          <a:p>
            <a:r>
              <a:rPr lang="sv-SE" sz="1100" dirty="0"/>
              <a:t>Peter Ridderstolpe och Lars Hylander</a:t>
            </a:r>
          </a:p>
          <a:p>
            <a:endParaRPr lang="sv-SE" sz="1100" dirty="0"/>
          </a:p>
          <a:p>
            <a:endParaRPr lang="sv-SE" sz="1100" dirty="0"/>
          </a:p>
          <a:p>
            <a:endParaRPr lang="sv-SE" sz="1100" dirty="0"/>
          </a:p>
          <a:p>
            <a:endParaRPr lang="sv-SE" sz="1100" dirty="0"/>
          </a:p>
          <a:p>
            <a:pPr marL="182563" indent="-182563"/>
            <a:r>
              <a:rPr lang="sv-SE" sz="1000" dirty="0"/>
              <a:t>©  Teckningar är ritade av Peter Ridderstolpe, WRS.</a:t>
            </a:r>
          </a:p>
          <a:p>
            <a:pPr marL="182563" indent="-182563"/>
            <a:r>
              <a:rPr lang="sv-SE" sz="1000" dirty="0"/>
              <a:t>	Bilder är tagna av Lars Hylander, Ebba af Petersens  samt Jonas Andersson, WRS.</a:t>
            </a:r>
          </a:p>
        </p:txBody>
      </p:sp>
      <p:sp>
        <p:nvSpPr>
          <p:cNvPr id="7" name="textruta 6"/>
          <p:cNvSpPr txBox="1"/>
          <p:nvPr/>
        </p:nvSpPr>
        <p:spPr>
          <a:xfrm>
            <a:off x="1043608" y="6597352"/>
            <a:ext cx="6696744" cy="338554"/>
          </a:xfrm>
          <a:prstGeom prst="rect">
            <a:avLst/>
          </a:prstGeom>
          <a:noFill/>
        </p:spPr>
        <p:txBody>
          <a:bodyPr wrap="square" rtlCol="0">
            <a:spAutoFit/>
          </a:bodyPr>
          <a:lstStyle/>
          <a:p>
            <a:pPr lvl="0" eaLnBrk="0" fontAlgn="base" hangingPunct="0">
              <a:spcBef>
                <a:spcPct val="0"/>
              </a:spcBef>
              <a:spcAft>
                <a:spcPct val="0"/>
              </a:spcAft>
              <a:tabLst>
                <a:tab pos="4500563" algn="r"/>
              </a:tabLst>
            </a:pPr>
            <a:r>
              <a:rPr lang="sv-SE" altLang="ja-JP" sz="800" dirty="0">
                <a:solidFill>
                  <a:srgbClr val="0F3777"/>
                </a:solidFill>
                <a:ea typeface="Verdana" pitchFamily="34" charset="0"/>
                <a:cs typeface="Verdana" pitchFamily="34" charset="0"/>
              </a:rPr>
              <a:t>Bedömning av självrening vid prövning av små avlopp –  fosfor och smittskydd. Verktyg,  Rapport till  </a:t>
            </a:r>
            <a:r>
              <a:rPr lang="sv-SE" altLang="ja-JP" sz="800" dirty="0" err="1">
                <a:solidFill>
                  <a:srgbClr val="0F3777"/>
                </a:solidFill>
                <a:ea typeface="Verdana" pitchFamily="34" charset="0"/>
                <a:cs typeface="Verdana" pitchFamily="34" charset="0"/>
              </a:rPr>
              <a:t>HaV</a:t>
            </a:r>
            <a:r>
              <a:rPr lang="sv-SE" altLang="ja-JP" sz="800" dirty="0">
                <a:solidFill>
                  <a:srgbClr val="0F3777"/>
                </a:solidFill>
                <a:ea typeface="Verdana" pitchFamily="34" charset="0"/>
                <a:cs typeface="Verdana" pitchFamily="34" charset="0"/>
              </a:rPr>
              <a:t> 2015-02-28, Ridderstolpe och Hylander, WRS</a:t>
            </a:r>
            <a:endParaRPr lang="sv-SE" altLang="ja-JP" sz="800" dirty="0">
              <a:ea typeface="Verdana" pitchFamily="34" charset="0"/>
              <a:cs typeface="Verdana" pitchFamily="34" charset="0"/>
            </a:endParaRPr>
          </a:p>
          <a:p>
            <a:endParaRPr lang="sv-SE"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899592" y="1329735"/>
            <a:ext cx="3960440"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v-SE" altLang="ja-JP" sz="1200" b="1"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Marken ger skydd </a:t>
            </a:r>
            <a:endParaRPr kumimoji="0" lang="sv-SE" altLang="ja-JP" sz="900" b="0" i="0" u="none" strike="noStrike" cap="none" normalizeH="0" baseline="0" dirty="0">
              <a:ln>
                <a:noFill/>
              </a:ln>
              <a:solidFill>
                <a:schemeClr val="tx1"/>
              </a:solidFill>
              <a:effectLst/>
              <a:latin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ja-JP" sz="1200" b="0"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Vid utsläpp</a:t>
            </a:r>
            <a:r>
              <a:rPr kumimoji="0" lang="sv-SE" altLang="ja-JP" sz="1200" b="0" i="0" u="none" strike="noStrike" cap="none" normalizeH="0" dirty="0">
                <a:ln>
                  <a:noFill/>
                </a:ln>
                <a:solidFill>
                  <a:schemeClr val="tx1"/>
                </a:solidFill>
                <a:effectLst/>
                <a:latin typeface="Calibri" pitchFamily="34" charset="0"/>
                <a:ea typeface="MS Mincho" pitchFamily="49" charset="-128"/>
                <a:cs typeface="Times New Roman" pitchFamily="18" charset="0"/>
              </a:rPr>
              <a:t> av </a:t>
            </a:r>
            <a:r>
              <a:rPr kumimoji="0" lang="sv-SE" altLang="ja-JP" sz="1200" b="0"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avlopp</a:t>
            </a:r>
            <a:r>
              <a:rPr kumimoji="0" lang="sv-SE" altLang="ja-JP" sz="1200" b="0" i="0" u="none" strike="noStrike" cap="none" normalizeH="0" dirty="0">
                <a:ln>
                  <a:noFill/>
                </a:ln>
                <a:solidFill>
                  <a:schemeClr val="tx1"/>
                </a:solidFill>
                <a:effectLst/>
                <a:latin typeface="Calibri" pitchFamily="34" charset="0"/>
                <a:ea typeface="MS Mincho" pitchFamily="49" charset="-128"/>
                <a:cs typeface="Times New Roman" pitchFamily="18" charset="0"/>
              </a:rPr>
              <a:t> </a:t>
            </a:r>
            <a:r>
              <a:rPr kumimoji="0" lang="sv-SE" altLang="ja-JP" sz="1200" b="0"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i mark sker självrenande processer som avskiljer fosfor men också smittämnen och andra föroreningar. Denna självrening är ofta betydande och är viktig då den reducerar risk för påverkan på ytvatten. I mark och i grundvatten är fosfor ytterst sällan skadlig. Många gånger är den tvärtom till nytta för skogsproduktion.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ja-JP" sz="900" b="0" i="0" u="none" strike="noStrike" cap="none" normalizeH="0" baseline="0" dirty="0">
              <a:ln>
                <a:noFill/>
              </a:ln>
              <a:solidFill>
                <a:schemeClr val="tx1"/>
              </a:solidFill>
              <a:effectLst/>
              <a:latin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ja-JP" sz="1200" b="0"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Idag beaktas sällan självrening (även kallad retention) vid prövning av små avlopp. Detta innebär att onödigt höga krav på fosforrening ofta ställs på avloppsanläggningen. En annan nackdel är att man försummar möjligheten att lokalisera utsläppspunkten på ett för miljöskyddet optimalt sätt.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ja-JP" sz="900" b="0" i="0" u="none" strike="noStrike" cap="none" normalizeH="0" baseline="0" dirty="0">
              <a:ln>
                <a:noFill/>
              </a:ln>
              <a:solidFill>
                <a:schemeClr val="tx1"/>
              </a:solidFill>
              <a:effectLst/>
              <a:latin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ja-JP" sz="1200" b="1"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Beakta och dra fördel av markens skydd</a:t>
            </a:r>
            <a:endParaRPr kumimoji="0" lang="sv-SE" altLang="ja-JP" sz="900" b="0" i="0" u="none" strike="noStrike" cap="none" normalizeH="0" baseline="0" dirty="0">
              <a:ln>
                <a:noFill/>
              </a:ln>
              <a:solidFill>
                <a:schemeClr val="tx1"/>
              </a:solidFill>
              <a:effectLst/>
              <a:latin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ja-JP" sz="1200" b="0"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Bakgrunden till att detta verktyg tagits fram är att självrening måste beaktas vid prövning av avloppsverksamhet. Om inte detta görs finns risk för att fastighetsägare bygger onödigt dyra och ur ett miljöbalksperspektiv dåligt fungerande anläggningar. </a:t>
            </a:r>
            <a:endParaRPr kumimoji="0" lang="sv-SE" altLang="ja-JP" sz="900" b="0" i="0" u="none" strike="noStrike" cap="none" normalizeH="0" baseline="0" dirty="0">
              <a:ln>
                <a:noFill/>
              </a:ln>
              <a:solidFill>
                <a:schemeClr val="tx1"/>
              </a:solidFill>
              <a:effectLst/>
              <a:latin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ja-JP" sz="1200" b="0" i="0" u="none" strike="noStrike" cap="none" normalizeH="0" baseline="0" dirty="0">
              <a:ln>
                <a:noFill/>
              </a:ln>
              <a:solidFill>
                <a:schemeClr val="tx1"/>
              </a:solidFill>
              <a:effectLst/>
              <a:latin typeface="Calibri" pitchFamily="34" charset="0"/>
              <a:ea typeface="MS Mincho" pitchFamily="49" charset="-128"/>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sv-SE" altLang="ja-JP" sz="1200" dirty="0">
                <a:latin typeface="Calibri" pitchFamily="34" charset="0"/>
                <a:ea typeface="MS Mincho" pitchFamily="49" charset="-128"/>
                <a:cs typeface="Times New Roman" pitchFamily="18" charset="0"/>
              </a:rPr>
              <a:t>Verktyget understryker vikten av att </a:t>
            </a:r>
            <a:r>
              <a:rPr kumimoji="0" lang="sv-SE" altLang="ja-JP" sz="1200" b="0"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utsläpp från små avlopp alltid skall gå via mark. Detta skapar ett extra skydd till den rening som sker i anläggningen. Dessutom ger utsläpp via mark ett överlastningsskydd då </a:t>
            </a:r>
            <a:r>
              <a:rPr lang="sv-SE" altLang="ja-JP" sz="1200" dirty="0">
                <a:latin typeface="Calibri" pitchFamily="34" charset="0"/>
                <a:ea typeface="MS Mincho" pitchFamily="49" charset="-128"/>
                <a:cs typeface="Times New Roman" pitchFamily="18" charset="0"/>
              </a:rPr>
              <a:t>igensättning </a:t>
            </a:r>
            <a:r>
              <a:rPr kumimoji="0" lang="sv-SE" altLang="ja-JP" sz="1200" b="0"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signalerar om reningsanläggningen inte</a:t>
            </a:r>
            <a:r>
              <a:rPr kumimoji="0" lang="sv-SE" altLang="ja-JP" sz="1200" b="0" i="0" u="none" strike="noStrike" cap="none" normalizeH="0" dirty="0">
                <a:ln>
                  <a:noFill/>
                </a:ln>
                <a:solidFill>
                  <a:schemeClr val="tx1"/>
                </a:solidFill>
                <a:effectLst/>
                <a:latin typeface="Calibri" pitchFamily="34" charset="0"/>
                <a:ea typeface="MS Mincho" pitchFamily="49" charset="-128"/>
                <a:cs typeface="Times New Roman" pitchFamily="18" charset="0"/>
              </a:rPr>
              <a:t> f</a:t>
            </a:r>
            <a:r>
              <a:rPr kumimoji="0" lang="sv-SE" altLang="ja-JP" sz="1200" b="0"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ungerar som den ska.   </a:t>
            </a:r>
            <a:endParaRPr kumimoji="0" lang="sv-SE" altLang="ja-JP" sz="1800" b="0" i="0" u="none" strike="noStrike" cap="none" normalizeH="0" baseline="0" dirty="0">
              <a:ln>
                <a:noFill/>
              </a:ln>
              <a:solidFill>
                <a:schemeClr val="tx1"/>
              </a:solidFill>
              <a:effectLst/>
              <a:latin typeface="Calibri" pitchFamily="34" charset="0"/>
              <a:cs typeface="Arial" pitchFamily="34" charset="0"/>
            </a:endParaRPr>
          </a:p>
        </p:txBody>
      </p:sp>
      <p:sp>
        <p:nvSpPr>
          <p:cNvPr id="5" name="Rektangel 4"/>
          <p:cNvSpPr/>
          <p:nvPr/>
        </p:nvSpPr>
        <p:spPr>
          <a:xfrm>
            <a:off x="899592" y="692696"/>
            <a:ext cx="2998706" cy="369332"/>
          </a:xfrm>
          <a:prstGeom prst="rect">
            <a:avLst/>
          </a:prstGeom>
        </p:spPr>
        <p:txBody>
          <a:bodyPr wrap="none">
            <a:spAutoFit/>
          </a:bodyPr>
          <a:lstStyle/>
          <a:p>
            <a:r>
              <a:rPr lang="sv-SE" b="1" dirty="0"/>
              <a:t>Varför behövs detta verktyg? </a:t>
            </a:r>
          </a:p>
        </p:txBody>
      </p:sp>
      <p:pic>
        <p:nvPicPr>
          <p:cNvPr id="6" name="Picture 3"/>
          <p:cNvPicPr>
            <a:picLocks noChangeAspect="1" noChangeArrowheads="1"/>
          </p:cNvPicPr>
          <p:nvPr/>
        </p:nvPicPr>
        <p:blipFill>
          <a:blip r:embed="rId2" cstate="print"/>
          <a:srcRect/>
          <a:stretch>
            <a:fillRect/>
          </a:stretch>
        </p:blipFill>
        <p:spPr bwMode="auto">
          <a:xfrm>
            <a:off x="5814392" y="2517467"/>
            <a:ext cx="2646040" cy="3575829"/>
          </a:xfrm>
          <a:prstGeom prst="rect">
            <a:avLst/>
          </a:prstGeom>
          <a:noFill/>
          <a:ln w="9525">
            <a:noFill/>
            <a:miter lim="800000"/>
            <a:headEnd/>
            <a:tailEnd/>
          </a:ln>
        </p:spPr>
      </p:pic>
      <p:sp>
        <p:nvSpPr>
          <p:cNvPr id="8" name="textruta 7"/>
          <p:cNvSpPr txBox="1"/>
          <p:nvPr/>
        </p:nvSpPr>
        <p:spPr>
          <a:xfrm>
            <a:off x="1043608" y="6597352"/>
            <a:ext cx="6696744" cy="338554"/>
          </a:xfrm>
          <a:prstGeom prst="rect">
            <a:avLst/>
          </a:prstGeom>
          <a:noFill/>
        </p:spPr>
        <p:txBody>
          <a:bodyPr wrap="square" rtlCol="0">
            <a:spAutoFit/>
          </a:bodyPr>
          <a:lstStyle/>
          <a:p>
            <a:pPr lvl="0" eaLnBrk="0" fontAlgn="base" hangingPunct="0">
              <a:spcBef>
                <a:spcPct val="0"/>
              </a:spcBef>
              <a:spcAft>
                <a:spcPct val="0"/>
              </a:spcAft>
              <a:tabLst>
                <a:tab pos="4500563" algn="r"/>
              </a:tabLst>
            </a:pPr>
            <a:r>
              <a:rPr lang="sv-SE" altLang="ja-JP" sz="800" dirty="0">
                <a:solidFill>
                  <a:srgbClr val="0F3777"/>
                </a:solidFill>
                <a:ea typeface="Verdana" pitchFamily="34" charset="0"/>
                <a:cs typeface="Verdana" pitchFamily="34" charset="0"/>
              </a:rPr>
              <a:t>Bedömning av självrening vid prövning av små avlopp –  fosfor och smittskydd. Verktyg,  Rapport till  </a:t>
            </a:r>
            <a:r>
              <a:rPr lang="sv-SE" altLang="ja-JP" sz="800" dirty="0" err="1">
                <a:solidFill>
                  <a:srgbClr val="0F3777"/>
                </a:solidFill>
                <a:ea typeface="Verdana" pitchFamily="34" charset="0"/>
                <a:cs typeface="Verdana" pitchFamily="34" charset="0"/>
              </a:rPr>
              <a:t>HaV</a:t>
            </a:r>
            <a:r>
              <a:rPr lang="sv-SE" altLang="ja-JP" sz="800" dirty="0">
                <a:solidFill>
                  <a:srgbClr val="0F3777"/>
                </a:solidFill>
                <a:ea typeface="Verdana" pitchFamily="34" charset="0"/>
                <a:cs typeface="Verdana" pitchFamily="34" charset="0"/>
              </a:rPr>
              <a:t> 2015-02-28, Ridderstolpe och Hylander, WRS</a:t>
            </a:r>
            <a:endParaRPr lang="sv-SE" altLang="ja-JP" sz="800" dirty="0">
              <a:ea typeface="Verdana" pitchFamily="34" charset="0"/>
              <a:cs typeface="Verdana" pitchFamily="34" charset="0"/>
            </a:endParaRPr>
          </a:p>
          <a:p>
            <a:endParaRPr lang="sv-SE"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p:cNvSpPr>
            <a:spLocks noGrp="1"/>
          </p:cNvSpPr>
          <p:nvPr>
            <p:ph type="sldNum" sz="quarter" idx="12"/>
          </p:nvPr>
        </p:nvSpPr>
        <p:spPr/>
        <p:txBody>
          <a:bodyPr/>
          <a:lstStyle/>
          <a:p>
            <a:fld id="{A991C1C4-E9CF-44D9-814E-34245E8102BD}" type="slidenum">
              <a:rPr lang="sv-SE" smtClean="0"/>
              <a:pPr/>
              <a:t>5</a:t>
            </a:fld>
            <a:endParaRPr lang="sv-SE"/>
          </a:p>
        </p:txBody>
      </p:sp>
      <p:sp>
        <p:nvSpPr>
          <p:cNvPr id="6" name="textruta 5"/>
          <p:cNvSpPr txBox="1"/>
          <p:nvPr/>
        </p:nvSpPr>
        <p:spPr>
          <a:xfrm>
            <a:off x="827584" y="836712"/>
            <a:ext cx="3744416" cy="5940088"/>
          </a:xfrm>
          <a:prstGeom prst="rect">
            <a:avLst/>
          </a:prstGeom>
          <a:noFill/>
        </p:spPr>
        <p:txBody>
          <a:bodyPr wrap="square" rtlCol="0">
            <a:spAutoFit/>
          </a:bodyPr>
          <a:lstStyle/>
          <a:p>
            <a:r>
              <a:rPr lang="sv-SE" sz="1100" dirty="0"/>
              <a:t>Uppgiften för avloppshantering är att tillgodose användarens behov av sanitet  och kvittblivning av förorenat vatten, men också att skydda  omgivningen från  lukt, smittspridning och utsläpp av skadliga föroreningar samt hushålla med naturresurser.  </a:t>
            </a:r>
          </a:p>
          <a:p>
            <a:endParaRPr lang="sv-SE" sz="1100" dirty="0"/>
          </a:p>
          <a:p>
            <a:r>
              <a:rPr lang="sv-SE" sz="1100" dirty="0"/>
              <a:t>Verksamhetsutövarens  (fastighetsägaren) uppgift  är att se  till att alla dessa funktioner uppnås.  Myndighetens uppgift är att se till att  verksamhetsutövaren tar detta ansvar. </a:t>
            </a:r>
          </a:p>
          <a:p>
            <a:endParaRPr lang="sv-SE" sz="1100" dirty="0"/>
          </a:p>
          <a:p>
            <a:r>
              <a:rPr lang="sv-SE" sz="1100" dirty="0"/>
              <a:t>Den juridiska grunden för prövning av små avlopp finns i miljöbalken.  De allmänna råden (SFS 2006:7) är en tolkning av miljöbalken.  Både miljöbalken och råden understryker behovet av att göra en samlad bedömning  av skyddsbehov i det enskilda fallet. En viktig grundprincip är att krav ska vara sakliga  och att  kostnader  för skydd skall  vara rimliga i förhållande till miljönytta.</a:t>
            </a:r>
          </a:p>
          <a:p>
            <a:endParaRPr lang="sv-SE" sz="1100" dirty="0"/>
          </a:p>
          <a:p>
            <a:r>
              <a:rPr lang="sv-SE" sz="1200" b="1" dirty="0">
                <a:latin typeface="Cambria" pitchFamily="18" charset="0"/>
              </a:rPr>
              <a:t>Hur ska man sammanväga för att ställa rätt krav?</a:t>
            </a:r>
          </a:p>
          <a:p>
            <a:r>
              <a:rPr lang="sv-SE" sz="1100" dirty="0"/>
              <a:t>En sätt att sammanväga  fastighetsägarens  och samhällets intressen om  en funktionell  men  inte alltför dyr anläggning är att ställa upp en kravspecifikation så att olika aspekter  kan genomlysas och värderas.  </a:t>
            </a:r>
          </a:p>
          <a:p>
            <a:endParaRPr lang="sv-SE" sz="1100" dirty="0"/>
          </a:p>
          <a:p>
            <a:r>
              <a:rPr lang="sv-SE" sz="1100" dirty="0"/>
              <a:t>Kravspecifikationen på motstående sida  utrycker  det  grundläggande skydd som alltid  bör uppfyllas. De kriterier och de formuleringar liksom angivna siffror, är väl förankrade i sakkunskap  och har visat sig möjliga att uppnå  i praktiken till rimliga kostnader. </a:t>
            </a:r>
          </a:p>
          <a:p>
            <a:pPr lvl="0"/>
            <a:endParaRPr lang="sv-SE" sz="1100" dirty="0"/>
          </a:p>
          <a:p>
            <a:r>
              <a:rPr lang="sv-SE" sz="900" dirty="0"/>
              <a:t>* Kravspecifikation är en viktig del i planeringsmetoden öppen VA planering Formuleringar och uppsatta "ribbor" harmonierar med förslag om ny föreskrift för små avlopp</a:t>
            </a:r>
          </a:p>
          <a:p>
            <a:endParaRPr lang="sv-SE" sz="1100" dirty="0"/>
          </a:p>
        </p:txBody>
      </p:sp>
      <p:sp>
        <p:nvSpPr>
          <p:cNvPr id="7" name="Rektangel 6"/>
          <p:cNvSpPr/>
          <p:nvPr/>
        </p:nvSpPr>
        <p:spPr>
          <a:xfrm>
            <a:off x="827584" y="332656"/>
            <a:ext cx="7808548" cy="369332"/>
          </a:xfrm>
          <a:prstGeom prst="rect">
            <a:avLst/>
          </a:prstGeom>
        </p:spPr>
        <p:txBody>
          <a:bodyPr wrap="none">
            <a:spAutoFit/>
          </a:bodyPr>
          <a:lstStyle/>
          <a:p>
            <a:r>
              <a:rPr lang="sv-SE" b="1" dirty="0">
                <a:latin typeface="Verdana" pitchFamily="34" charset="0"/>
                <a:ea typeface="Verdana" pitchFamily="34" charset="0"/>
                <a:cs typeface="Verdana" pitchFamily="34" charset="0"/>
              </a:rPr>
              <a:t>Hur gör man en ”samlad bedömning i det enskilda fallet”? </a:t>
            </a:r>
          </a:p>
        </p:txBody>
      </p:sp>
      <p:sp>
        <p:nvSpPr>
          <p:cNvPr id="8" name="textruta 7"/>
          <p:cNvSpPr txBox="1"/>
          <p:nvPr/>
        </p:nvSpPr>
        <p:spPr>
          <a:xfrm>
            <a:off x="4716016" y="908720"/>
            <a:ext cx="3672408" cy="6047809"/>
          </a:xfrm>
          <a:prstGeom prst="rect">
            <a:avLst/>
          </a:prstGeom>
          <a:noFill/>
        </p:spPr>
        <p:txBody>
          <a:bodyPr wrap="square" rtlCol="0">
            <a:spAutoFit/>
          </a:bodyPr>
          <a:lstStyle/>
          <a:p>
            <a:pPr lvl="0"/>
            <a:r>
              <a:rPr lang="sv-SE" sz="1200" b="1" dirty="0"/>
              <a:t>Viktiga utgångspunkter vid planering och prövning av ett enskilt fall</a:t>
            </a:r>
            <a:endParaRPr lang="sv-SE" sz="1200" dirty="0"/>
          </a:p>
          <a:p>
            <a:pPr lvl="0"/>
            <a:endParaRPr lang="sv-SE" sz="1100" dirty="0"/>
          </a:p>
          <a:p>
            <a:pPr marL="228600" lvl="0" indent="-228600">
              <a:buFont typeface="Wingdings" pitchFamily="2" charset="2"/>
              <a:buChar char="ü"/>
            </a:pPr>
            <a:r>
              <a:rPr lang="sv-SE" sz="1100" u="sng" dirty="0"/>
              <a:t>Verksamhetsutövarens (VU) önskemål, </a:t>
            </a:r>
            <a:r>
              <a:rPr lang="sv-SE" sz="1100" u="sng" dirty="0" err="1"/>
              <a:t>t.ex</a:t>
            </a:r>
            <a:r>
              <a:rPr lang="sv-SE" sz="1100" u="sng" dirty="0"/>
              <a:t>,</a:t>
            </a:r>
          </a:p>
          <a:p>
            <a:pPr marL="265113" lvl="0" indent="-265113">
              <a:buFontTx/>
              <a:buChar char="-"/>
            </a:pPr>
            <a:r>
              <a:rPr lang="sv-SE" sz="1100" dirty="0"/>
              <a:t>Vilka är dagens och framtida behov av avloppshantering?</a:t>
            </a:r>
          </a:p>
          <a:p>
            <a:pPr marL="265113" indent="-265113">
              <a:buFontTx/>
              <a:buChar char="-"/>
            </a:pPr>
            <a:r>
              <a:rPr lang="sv-SE" sz="1100" dirty="0"/>
              <a:t>Vilka vattenflöden och föroreningsmängder handlar det om?</a:t>
            </a:r>
          </a:p>
          <a:p>
            <a:pPr marL="265113" lvl="0" indent="-265113">
              <a:buFontTx/>
              <a:buChar char="-"/>
            </a:pPr>
            <a:r>
              <a:rPr lang="sv-SE" sz="1100" dirty="0"/>
              <a:t>Vilka  önskemål finns  om t.ex. lokalisering, utformning, prestanda, skötsel, kostnader, estetik m.m.?</a:t>
            </a:r>
          </a:p>
          <a:p>
            <a:pPr marL="265113" lvl="0" indent="-265113"/>
            <a:endParaRPr lang="sv-SE" sz="1100" dirty="0"/>
          </a:p>
          <a:p>
            <a:pPr>
              <a:buFont typeface="Wingdings" pitchFamily="2" charset="2"/>
              <a:buChar char="ü"/>
            </a:pPr>
            <a:r>
              <a:rPr lang="sv-SE" sz="1100" u="sng" dirty="0"/>
              <a:t>  Platsens förutsättningar och känslighet</a:t>
            </a:r>
          </a:p>
          <a:p>
            <a:pPr marL="182563" lvl="0" indent="-182563">
              <a:buFontTx/>
              <a:buChar char="-"/>
            </a:pPr>
            <a:r>
              <a:rPr lang="sv-SE" sz="1100" dirty="0"/>
              <a:t>Befintligt tekniskt system ut (brunnar, ledningar, komponenter för rening och bortledning? Vad ligger de, vilken kondition, prestanda?)</a:t>
            </a:r>
          </a:p>
          <a:p>
            <a:pPr marL="182563" indent="-182563">
              <a:buFontTx/>
              <a:buChar char="-"/>
            </a:pPr>
            <a:r>
              <a:rPr lang="sv-SE" sz="1100" dirty="0"/>
              <a:t>Vattenbrunnar </a:t>
            </a:r>
            <a:r>
              <a:rPr lang="sv-SE" sz="1100" dirty="0">
                <a:solidFill>
                  <a:srgbClr val="FF0000"/>
                </a:solidFill>
              </a:rPr>
              <a:t>(lokalisering,</a:t>
            </a:r>
            <a:r>
              <a:rPr lang="sv-SE" sz="1100" dirty="0"/>
              <a:t> grävd el borrad, djup, kapacitet, kvalitet?)</a:t>
            </a:r>
          </a:p>
          <a:p>
            <a:pPr marL="182563" indent="-182563">
              <a:buFontTx/>
              <a:buChar char="-"/>
            </a:pPr>
            <a:r>
              <a:rPr lang="sv-SE" sz="1100" dirty="0"/>
              <a:t>Markförutsättningar, lutningar, grundvattnets läge och rörelse  </a:t>
            </a:r>
          </a:p>
          <a:p>
            <a:pPr marL="182563" indent="-182563">
              <a:buFontTx/>
              <a:buChar char="-"/>
            </a:pPr>
            <a:r>
              <a:rPr lang="sv-SE" sz="1100" dirty="0"/>
              <a:t>Risk för påverkan (brunnar, grannfastighet, närboende, känsligt ytvatten mm)?</a:t>
            </a:r>
          </a:p>
          <a:p>
            <a:pPr marL="182563" lvl="0" indent="-182563">
              <a:buFontTx/>
              <a:buChar char="-"/>
            </a:pPr>
            <a:endParaRPr lang="sv-SE" sz="1100" dirty="0"/>
          </a:p>
          <a:p>
            <a:pPr lvl="0">
              <a:buFont typeface="Wingdings" pitchFamily="2" charset="2"/>
              <a:buChar char="ü"/>
            </a:pPr>
            <a:r>
              <a:rPr lang="sv-SE" sz="1100" dirty="0"/>
              <a:t>  </a:t>
            </a:r>
            <a:r>
              <a:rPr lang="sv-SE" sz="1100" u="sng" dirty="0"/>
              <a:t> Formella krav</a:t>
            </a:r>
          </a:p>
          <a:p>
            <a:pPr marL="182563" lvl="0" indent="-182563">
              <a:buFontTx/>
              <a:buChar char="-"/>
            </a:pPr>
            <a:r>
              <a:rPr lang="sv-SE" sz="1100" dirty="0"/>
              <a:t>Omvända bevisbördan gäller (MB 2:1). VU har rätt och skyldighet att föreslå  skyddsåtgärder.</a:t>
            </a:r>
          </a:p>
          <a:p>
            <a:pPr marL="182563" indent="-182563">
              <a:buFontTx/>
              <a:buChar char="-"/>
            </a:pPr>
            <a:r>
              <a:rPr lang="sv-SE" sz="1100" dirty="0"/>
              <a:t>Försiktighetsmått (hänsynskrav)? så långt möjligt "skydda miljön och människors hälsa (MB 2:3)" </a:t>
            </a:r>
          </a:p>
          <a:p>
            <a:pPr marL="182563" lvl="0" indent="-182563">
              <a:buFontTx/>
              <a:buChar char="-"/>
            </a:pPr>
            <a:r>
              <a:rPr lang="sv-SE" sz="1100" dirty="0"/>
              <a:t>Hushålla och återvinna naturresurser (MB 2:5)”</a:t>
            </a:r>
          </a:p>
          <a:p>
            <a:pPr marL="182563" indent="-182563">
              <a:buFontTx/>
              <a:buChar char="-"/>
            </a:pPr>
            <a:r>
              <a:rPr lang="sv-SE" sz="1100" dirty="0"/>
              <a:t>Avvägningsregeln, "ej ekonomiskt orimligt (MB 2:7)</a:t>
            </a:r>
          </a:p>
          <a:p>
            <a:pPr marL="182563" lvl="0" indent="-182563">
              <a:buFontTx/>
              <a:buChar char="-"/>
            </a:pPr>
            <a:endParaRPr lang="sv-SE" sz="1100" dirty="0"/>
          </a:p>
          <a:p>
            <a:endParaRPr lang="sv-SE" sz="1100" dirty="0"/>
          </a:p>
          <a:p>
            <a:endParaRPr lang="sv-SE" sz="1100" dirty="0"/>
          </a:p>
          <a:p>
            <a:endParaRPr lang="sv-SE" sz="1100" dirty="0"/>
          </a:p>
          <a:p>
            <a:endParaRPr lang="sv-SE" sz="1100" b="1" dirty="0"/>
          </a:p>
          <a:p>
            <a:endParaRPr lang="sv-SE" sz="1100" dirty="0"/>
          </a:p>
        </p:txBody>
      </p:sp>
      <p:sp>
        <p:nvSpPr>
          <p:cNvPr id="9" name="textruta 8"/>
          <p:cNvSpPr txBox="1"/>
          <p:nvPr/>
        </p:nvSpPr>
        <p:spPr>
          <a:xfrm>
            <a:off x="1043608" y="6597352"/>
            <a:ext cx="6696744" cy="338554"/>
          </a:xfrm>
          <a:prstGeom prst="rect">
            <a:avLst/>
          </a:prstGeom>
          <a:noFill/>
        </p:spPr>
        <p:txBody>
          <a:bodyPr wrap="square" rtlCol="0">
            <a:spAutoFit/>
          </a:bodyPr>
          <a:lstStyle/>
          <a:p>
            <a:pPr lvl="0" eaLnBrk="0" fontAlgn="base" hangingPunct="0">
              <a:spcBef>
                <a:spcPct val="0"/>
              </a:spcBef>
              <a:spcAft>
                <a:spcPct val="0"/>
              </a:spcAft>
              <a:tabLst>
                <a:tab pos="4500563" algn="r"/>
              </a:tabLst>
            </a:pPr>
            <a:r>
              <a:rPr lang="sv-SE" altLang="ja-JP" sz="800" dirty="0">
                <a:solidFill>
                  <a:srgbClr val="0F3777"/>
                </a:solidFill>
                <a:ea typeface="Verdana" pitchFamily="34" charset="0"/>
                <a:cs typeface="Verdana" pitchFamily="34" charset="0"/>
              </a:rPr>
              <a:t>Bedömning av självrening vid prövning av små avlopp –  fosfor och smittskydd. Verktyg,  Rapport till  </a:t>
            </a:r>
            <a:r>
              <a:rPr lang="sv-SE" altLang="ja-JP" sz="800" dirty="0" err="1">
                <a:solidFill>
                  <a:srgbClr val="0F3777"/>
                </a:solidFill>
                <a:ea typeface="Verdana" pitchFamily="34" charset="0"/>
                <a:cs typeface="Verdana" pitchFamily="34" charset="0"/>
              </a:rPr>
              <a:t>HaV</a:t>
            </a:r>
            <a:r>
              <a:rPr lang="sv-SE" altLang="ja-JP" sz="800" dirty="0">
                <a:solidFill>
                  <a:srgbClr val="0F3777"/>
                </a:solidFill>
                <a:ea typeface="Verdana" pitchFamily="34" charset="0"/>
                <a:cs typeface="Verdana" pitchFamily="34" charset="0"/>
              </a:rPr>
              <a:t> 2015-02-28, Ridderstolpe och Hylander, WRS</a:t>
            </a:r>
            <a:endParaRPr lang="sv-SE" altLang="ja-JP" sz="800" dirty="0">
              <a:ea typeface="Verdana" pitchFamily="34" charset="0"/>
              <a:cs typeface="Verdana" pitchFamily="34" charset="0"/>
            </a:endParaRPr>
          </a:p>
          <a:p>
            <a:endParaRPr lang="sv-SE"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sidfot 1"/>
          <p:cNvSpPr>
            <a:spLocks noGrp="1"/>
          </p:cNvSpPr>
          <p:nvPr>
            <p:ph type="ftr" sz="quarter" idx="11"/>
          </p:nvPr>
        </p:nvSpPr>
        <p:spPr>
          <a:xfrm>
            <a:off x="1043608" y="6237312"/>
            <a:ext cx="7128792" cy="476672"/>
          </a:xfrm>
        </p:spPr>
        <p:txBody>
          <a:bodyPr/>
          <a:lstStyle/>
          <a:p>
            <a:pPr algn="l"/>
            <a:r>
              <a:rPr lang="sv-SE" sz="900" dirty="0"/>
              <a:t>* Känsliga områden kan högre krav ställas </a:t>
            </a:r>
          </a:p>
          <a:p>
            <a:pPr algn="l"/>
            <a:r>
              <a:rPr lang="sv-SE" sz="900" dirty="0"/>
              <a:t>** Denna nivå gäller där ytvatten ej är känslig för övergödning och/eller då markretention för P är hög. Långtgående krav på P avskiljning över anläggning (&gt; 90%) bör förenas med kretsloppskrav.</a:t>
            </a:r>
          </a:p>
        </p:txBody>
      </p:sp>
      <p:sp>
        <p:nvSpPr>
          <p:cNvPr id="3" name="Platshållare för bildnummer 2"/>
          <p:cNvSpPr>
            <a:spLocks noGrp="1"/>
          </p:cNvSpPr>
          <p:nvPr>
            <p:ph type="sldNum" sz="quarter" idx="12"/>
          </p:nvPr>
        </p:nvSpPr>
        <p:spPr/>
        <p:txBody>
          <a:bodyPr/>
          <a:lstStyle/>
          <a:p>
            <a:fld id="{A991C1C4-E9CF-44D9-814E-34245E8102BD}" type="slidenum">
              <a:rPr lang="sv-SE" smtClean="0"/>
              <a:pPr/>
              <a:t>6</a:t>
            </a:fld>
            <a:endParaRPr lang="sv-SE" dirty="0"/>
          </a:p>
        </p:txBody>
      </p:sp>
      <p:sp>
        <p:nvSpPr>
          <p:cNvPr id="8" name="textruta 7"/>
          <p:cNvSpPr txBox="1"/>
          <p:nvPr/>
        </p:nvSpPr>
        <p:spPr>
          <a:xfrm>
            <a:off x="1115616" y="476672"/>
            <a:ext cx="6480720" cy="553998"/>
          </a:xfrm>
          <a:prstGeom prst="rect">
            <a:avLst/>
          </a:prstGeom>
          <a:noFill/>
        </p:spPr>
        <p:txBody>
          <a:bodyPr wrap="square" rtlCol="0">
            <a:spAutoFit/>
          </a:bodyPr>
          <a:lstStyle/>
          <a:p>
            <a:r>
              <a:rPr lang="sv-SE" sz="1600" b="1" dirty="0"/>
              <a:t>Kravspecifikation ”Grundkrav” (tolkning av MB små avlopp 5-200 </a:t>
            </a:r>
            <a:r>
              <a:rPr lang="sv-SE" sz="1400" b="1" dirty="0" err="1"/>
              <a:t>pe</a:t>
            </a:r>
            <a:r>
              <a:rPr lang="sv-SE" sz="1400" b="1" dirty="0"/>
              <a:t>)</a:t>
            </a:r>
            <a:endParaRPr lang="sv-SE" sz="1400" dirty="0"/>
          </a:p>
          <a:p>
            <a:endParaRPr lang="sv-SE" sz="1400" dirty="0"/>
          </a:p>
        </p:txBody>
      </p:sp>
      <p:sp>
        <p:nvSpPr>
          <p:cNvPr id="7" name="textruta 6"/>
          <p:cNvSpPr txBox="1"/>
          <p:nvPr/>
        </p:nvSpPr>
        <p:spPr>
          <a:xfrm>
            <a:off x="5580112" y="5949280"/>
            <a:ext cx="2448272" cy="246221"/>
          </a:xfrm>
          <a:prstGeom prst="rect">
            <a:avLst/>
          </a:prstGeom>
          <a:noFill/>
        </p:spPr>
        <p:txBody>
          <a:bodyPr wrap="square" rtlCol="0">
            <a:spAutoFit/>
          </a:bodyPr>
          <a:lstStyle/>
          <a:p>
            <a:r>
              <a:rPr lang="sv-SE" sz="1000" dirty="0"/>
              <a:t>©WRS AB, Öppen VA planering</a:t>
            </a:r>
          </a:p>
        </p:txBody>
      </p:sp>
      <p:pic>
        <p:nvPicPr>
          <p:cNvPr id="1026" name="Picture 2"/>
          <p:cNvPicPr>
            <a:picLocks noChangeAspect="1" noChangeArrowheads="1"/>
          </p:cNvPicPr>
          <p:nvPr/>
        </p:nvPicPr>
        <p:blipFill>
          <a:blip r:embed="rId2" cstate="print"/>
          <a:srcRect/>
          <a:stretch>
            <a:fillRect/>
          </a:stretch>
        </p:blipFill>
        <p:spPr bwMode="auto">
          <a:xfrm>
            <a:off x="890588" y="0"/>
            <a:ext cx="7362825" cy="694372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tshållare för sidfot 1"/>
          <p:cNvSpPr txBox="1">
            <a:spLocks/>
          </p:cNvSpPr>
          <p:nvPr/>
        </p:nvSpPr>
        <p:spPr>
          <a:xfrm rot="19631383">
            <a:off x="-726774" y="3304073"/>
            <a:ext cx="1053877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0" b="0" i="0" u="none" strike="noStrike" kern="1200" cap="none" spc="0" normalizeH="0" baseline="0" noProof="0" dirty="0">
                <a:ln>
                  <a:noFill/>
                </a:ln>
                <a:solidFill>
                  <a:schemeClr val="bg1">
                    <a:lumMod val="95000"/>
                  </a:schemeClr>
                </a:solidFill>
                <a:effectLst/>
                <a:uLnTx/>
                <a:uFillTx/>
                <a:latin typeface="+mn-lt"/>
                <a:ea typeface="+mn-ea"/>
                <a:cs typeface="+mn-cs"/>
              </a:rPr>
              <a:t>Arbetshandling 150209</a:t>
            </a:r>
          </a:p>
        </p:txBody>
      </p:sp>
      <p:sp>
        <p:nvSpPr>
          <p:cNvPr id="2" name="Platshållare för sidfot 1"/>
          <p:cNvSpPr>
            <a:spLocks noGrp="1"/>
          </p:cNvSpPr>
          <p:nvPr>
            <p:ph type="ftr" sz="quarter" idx="11"/>
          </p:nvPr>
        </p:nvSpPr>
        <p:spPr/>
        <p:txBody>
          <a:bodyPr/>
          <a:lstStyle/>
          <a:p>
            <a:endParaRPr lang="sv-SE" dirty="0"/>
          </a:p>
        </p:txBody>
      </p:sp>
      <p:sp>
        <p:nvSpPr>
          <p:cNvPr id="3" name="Platshållare för bildnummer 2"/>
          <p:cNvSpPr>
            <a:spLocks noGrp="1"/>
          </p:cNvSpPr>
          <p:nvPr>
            <p:ph type="sldNum" sz="quarter" idx="12"/>
          </p:nvPr>
        </p:nvSpPr>
        <p:spPr/>
        <p:txBody>
          <a:bodyPr/>
          <a:lstStyle/>
          <a:p>
            <a:fld id="{A991C1C4-E9CF-44D9-814E-34245E8102BD}" type="slidenum">
              <a:rPr lang="sv-SE" smtClean="0"/>
              <a:pPr/>
              <a:t>7</a:t>
            </a:fld>
            <a:endParaRPr lang="sv-SE" dirty="0"/>
          </a:p>
        </p:txBody>
      </p:sp>
      <p:sp>
        <p:nvSpPr>
          <p:cNvPr id="6" name="Rektangel 5"/>
          <p:cNvSpPr/>
          <p:nvPr/>
        </p:nvSpPr>
        <p:spPr>
          <a:xfrm>
            <a:off x="755576" y="548680"/>
            <a:ext cx="4608954" cy="369332"/>
          </a:xfrm>
          <a:prstGeom prst="rect">
            <a:avLst/>
          </a:prstGeom>
        </p:spPr>
        <p:txBody>
          <a:bodyPr wrap="none">
            <a:spAutoFit/>
          </a:bodyPr>
          <a:lstStyle/>
          <a:p>
            <a:r>
              <a:rPr lang="sv-SE" b="1" dirty="0">
                <a:latin typeface="Verdana" pitchFamily="34" charset="0"/>
                <a:ea typeface="Verdana" pitchFamily="34" charset="0"/>
                <a:cs typeface="Verdana" pitchFamily="34" charset="0"/>
              </a:rPr>
              <a:t>Kraven ställs på avloppssystemet </a:t>
            </a:r>
          </a:p>
        </p:txBody>
      </p:sp>
      <p:pic>
        <p:nvPicPr>
          <p:cNvPr id="8" name="Bildobjekt 7"/>
          <p:cNvPicPr/>
          <p:nvPr/>
        </p:nvPicPr>
        <p:blipFill>
          <a:blip r:embed="rId2" cstate="print"/>
          <a:srcRect/>
          <a:stretch>
            <a:fillRect/>
          </a:stretch>
        </p:blipFill>
        <p:spPr bwMode="auto">
          <a:xfrm>
            <a:off x="3779912" y="2132856"/>
            <a:ext cx="5100042" cy="3960440"/>
          </a:xfrm>
          <a:prstGeom prst="rect">
            <a:avLst/>
          </a:prstGeom>
          <a:noFill/>
          <a:ln w="9525">
            <a:noFill/>
            <a:miter lim="800000"/>
            <a:headEnd/>
            <a:tailEnd/>
          </a:ln>
          <a:effectLst/>
        </p:spPr>
      </p:pic>
      <p:sp>
        <p:nvSpPr>
          <p:cNvPr id="9" name="textruta 8"/>
          <p:cNvSpPr txBox="1"/>
          <p:nvPr/>
        </p:nvSpPr>
        <p:spPr>
          <a:xfrm>
            <a:off x="755576" y="1772816"/>
            <a:ext cx="2880320" cy="4601260"/>
          </a:xfrm>
          <a:prstGeom prst="rect">
            <a:avLst/>
          </a:prstGeom>
          <a:noFill/>
        </p:spPr>
        <p:txBody>
          <a:bodyPr wrap="square" rtlCol="0">
            <a:spAutoFit/>
          </a:bodyPr>
          <a:lstStyle/>
          <a:p>
            <a:r>
              <a:rPr lang="sv-SE" sz="1100" dirty="0"/>
              <a:t>I avloppssystemet ingår alla delar i hushållet som producerar spillvatten (</a:t>
            </a:r>
            <a:r>
              <a:rPr lang="sv-SE" sz="1100" dirty="0" err="1"/>
              <a:t>dvs</a:t>
            </a:r>
            <a:r>
              <a:rPr lang="sv-SE" sz="1100" dirty="0"/>
              <a:t> WC och BDT) och som ledar fram, renar och släpper ut det till naturen. Ut ur systemet går renat vatten  och en eller flera avloppsfraktioner t.ex. slam eller klosettvatten. I avloppssystemet är vatten och föroreningar avskiljda från omgivningen.</a:t>
            </a:r>
          </a:p>
          <a:p>
            <a:endParaRPr lang="sv-SE" sz="1100" dirty="0"/>
          </a:p>
          <a:p>
            <a:r>
              <a:rPr lang="sv-SE" sz="1100" dirty="0"/>
              <a:t>Fastighetsägaren ansvarar för att  avloppssystemet skapar det skydd och den resurshushållning som samhället kräver. Myndighetens uppgift är att pröva och övervaka verksamheten och dess utsläpp. </a:t>
            </a:r>
          </a:p>
          <a:p>
            <a:endParaRPr lang="sv-SE" sz="1100" dirty="0"/>
          </a:p>
          <a:p>
            <a:r>
              <a:rPr lang="sv-SE" sz="1100" dirty="0"/>
              <a:t>För att skapa extra skydd bör vatten som lämnar systemet </a:t>
            </a:r>
            <a:r>
              <a:rPr lang="sv-SE" sz="1100" i="1" dirty="0"/>
              <a:t>efterbehandlas </a:t>
            </a:r>
            <a:r>
              <a:rPr lang="sv-SE" sz="1100" dirty="0"/>
              <a:t>genom bortledning via mark</a:t>
            </a:r>
            <a:r>
              <a:rPr lang="sv-SE" sz="1100" i="1" dirty="0"/>
              <a:t>. </a:t>
            </a:r>
            <a:r>
              <a:rPr lang="sv-SE" sz="1100" dirty="0"/>
              <a:t> Exempel på hur sådana utlopp kan utformas beskrivs på sid 13.</a:t>
            </a:r>
          </a:p>
          <a:p>
            <a:endParaRPr lang="sv-SE" sz="1100" dirty="0"/>
          </a:p>
          <a:p>
            <a:r>
              <a:rPr lang="sv-SE" sz="1100" dirty="0"/>
              <a:t>Avloppsrestprodukten räknas som hushållsavfall och ska således omhändertas av kommunen.  Viktigt är att restprodukten omhändertas så att  smittskydd och kretslopp uppnås. Avskiljd fosfor som läggs på tipp skapar inget kretslopp.</a:t>
            </a:r>
          </a:p>
          <a:p>
            <a:endParaRPr lang="sv-SE" dirty="0"/>
          </a:p>
        </p:txBody>
      </p:sp>
      <p:sp>
        <p:nvSpPr>
          <p:cNvPr id="11" name="Platshållare för sidfot 1"/>
          <p:cNvSpPr txBox="1">
            <a:spLocks/>
          </p:cNvSpPr>
          <p:nvPr/>
        </p:nvSpPr>
        <p:spPr>
          <a:xfrm>
            <a:off x="827584" y="6381328"/>
            <a:ext cx="6696744"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tx1">
                    <a:tint val="75000"/>
                  </a:schemeClr>
                </a:solidFill>
                <a:effectLst/>
                <a:uLnTx/>
                <a:uFillTx/>
                <a:latin typeface="+mn-lt"/>
                <a:ea typeface="+mn-ea"/>
                <a:cs typeface="+mn-cs"/>
              </a:rPr>
              <a:t>WRS Uppsala AB | Östra </a:t>
            </a:r>
            <a:r>
              <a:rPr kumimoji="0" lang="sv-SE" sz="900" b="0" i="0" u="none" strike="noStrike" kern="1200" cap="none" spc="0" normalizeH="0" baseline="0" noProof="0" dirty="0" err="1">
                <a:ln>
                  <a:noFill/>
                </a:ln>
                <a:solidFill>
                  <a:schemeClr val="tx1">
                    <a:tint val="75000"/>
                  </a:schemeClr>
                </a:solidFill>
                <a:effectLst/>
                <a:uLnTx/>
                <a:uFillTx/>
                <a:latin typeface="+mn-lt"/>
                <a:ea typeface="+mn-ea"/>
                <a:cs typeface="+mn-cs"/>
              </a:rPr>
              <a:t>Ågatan</a:t>
            </a:r>
            <a:r>
              <a:rPr kumimoji="0" lang="sv-SE" sz="900" b="0" i="0" u="none" strike="noStrike" kern="1200" cap="none" spc="0" normalizeH="0" baseline="0" noProof="0" dirty="0">
                <a:ln>
                  <a:noFill/>
                </a:ln>
                <a:solidFill>
                  <a:schemeClr val="tx1">
                    <a:tint val="75000"/>
                  </a:schemeClr>
                </a:solidFill>
                <a:effectLst/>
                <a:uLnTx/>
                <a:uFillTx/>
                <a:latin typeface="+mn-lt"/>
                <a:ea typeface="+mn-ea"/>
                <a:cs typeface="+mn-cs"/>
              </a:rPr>
              <a:t> 53 | 753 22 Uppsala | Certifierade enligt ISO 9001 &amp; 14001 Tel 018-17 45 40 | </a:t>
            </a:r>
            <a:r>
              <a:rPr kumimoji="0" lang="sv-SE" sz="900" b="0" i="0" u="none" strike="noStrike" kern="1200" cap="none" spc="0" normalizeH="0" baseline="0" noProof="0" dirty="0" err="1">
                <a:ln>
                  <a:noFill/>
                </a:ln>
                <a:solidFill>
                  <a:schemeClr val="tx1">
                    <a:tint val="75000"/>
                  </a:schemeClr>
                </a:solidFill>
                <a:effectLst/>
                <a:uLnTx/>
                <a:uFillTx/>
                <a:latin typeface="+mn-lt"/>
                <a:ea typeface="+mn-ea"/>
                <a:cs typeface="+mn-cs"/>
              </a:rPr>
              <a:t>www.wrs.se</a:t>
            </a:r>
            <a:r>
              <a:rPr kumimoji="0" lang="sv-SE" sz="900" b="0" i="0" u="none" strike="noStrike" kern="1200" cap="none" spc="0" normalizeH="0" baseline="0" noProof="0" dirty="0">
                <a:ln>
                  <a:noFill/>
                </a:ln>
                <a:solidFill>
                  <a:schemeClr val="tx1">
                    <a:tint val="75000"/>
                  </a:schemeClr>
                </a:solidFill>
                <a:effectLst/>
                <a:uLnTx/>
                <a:uFillTx/>
                <a:latin typeface="+mn-lt"/>
                <a:ea typeface="+mn-ea"/>
                <a:cs typeface="+mn-cs"/>
              </a:rPr>
              <a:t> | </a:t>
            </a:r>
            <a:r>
              <a:rPr kumimoji="0" lang="sv-SE" sz="900" b="0" i="0" u="none" strike="noStrike" kern="1200" cap="none" spc="0" normalizeH="0" baseline="0" noProof="0" dirty="0" err="1">
                <a:ln>
                  <a:noFill/>
                </a:ln>
                <a:solidFill>
                  <a:schemeClr val="tx1">
                    <a:tint val="75000"/>
                  </a:schemeClr>
                </a:solidFill>
                <a:effectLst/>
                <a:uLnTx/>
                <a:uFillTx/>
                <a:latin typeface="+mn-lt"/>
                <a:ea typeface="+mn-ea"/>
                <a:cs typeface="+mn-cs"/>
              </a:rPr>
              <a:t>info@wrs.se</a:t>
            </a:r>
            <a:r>
              <a:rPr kumimoji="0" lang="sv-SE" sz="900" b="0" i="0" u="none" strike="noStrike" kern="1200" cap="none" spc="0" normalizeH="0" baseline="0" noProof="0" dirty="0">
                <a:ln>
                  <a:noFill/>
                </a:ln>
                <a:solidFill>
                  <a:schemeClr val="tx1">
                    <a:tint val="75000"/>
                  </a:schemeClr>
                </a:solidFill>
                <a:effectLst/>
                <a:uLnTx/>
                <a:uFillTx/>
                <a:latin typeface="+mn-lt"/>
                <a:ea typeface="+mn-ea"/>
                <a:cs typeface="+mn-cs"/>
              </a:rPr>
              <a:t> </a:t>
            </a:r>
          </a:p>
        </p:txBody>
      </p:sp>
      <p:sp>
        <p:nvSpPr>
          <p:cNvPr id="15" name="textruta 14"/>
          <p:cNvSpPr txBox="1"/>
          <p:nvPr/>
        </p:nvSpPr>
        <p:spPr>
          <a:xfrm>
            <a:off x="755576" y="980728"/>
            <a:ext cx="7560840" cy="769441"/>
          </a:xfrm>
          <a:prstGeom prst="rect">
            <a:avLst/>
          </a:prstGeom>
          <a:noFill/>
        </p:spPr>
        <p:txBody>
          <a:bodyPr wrap="square" rtlCol="0">
            <a:spAutoFit/>
          </a:bodyPr>
          <a:lstStyle/>
          <a:p>
            <a:r>
              <a:rPr lang="sv-SE" sz="1100" i="1" dirty="0"/>
              <a:t>När olika kravnivåer diskuteras måste man vara klar över vilka system- och ansvarsgränser som gäller. Krav på verksamhetsutövaren (normalt fastighetsägaren)  kan bara ställas på det han eller hon  har rådighet över.  Möjlighet att bygga extra skydd i form av efterbehandling och bortledning via mark skall alltid beaktas.  Om ytterligare fosfor på detta sätt kan reduceras (utöver det som uppnås i avloppssystemet) skall detta beaktas vid kravställandet</a:t>
            </a:r>
            <a:r>
              <a:rPr lang="sv-SE" sz="1100" dirty="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 16"/>
          <p:cNvGrpSpPr/>
          <p:nvPr/>
        </p:nvGrpSpPr>
        <p:grpSpPr>
          <a:xfrm>
            <a:off x="683568" y="2044697"/>
            <a:ext cx="7471742" cy="2824463"/>
            <a:chOff x="827584" y="1916832"/>
            <a:chExt cx="7471742" cy="2824463"/>
          </a:xfrm>
        </p:grpSpPr>
        <p:pic>
          <p:nvPicPr>
            <p:cNvPr id="1026" name="Picture 2"/>
            <p:cNvPicPr>
              <a:picLocks noChangeAspect="1" noChangeArrowheads="1"/>
            </p:cNvPicPr>
            <p:nvPr/>
          </p:nvPicPr>
          <p:blipFill>
            <a:blip r:embed="rId2" cstate="print"/>
            <a:srcRect/>
            <a:stretch>
              <a:fillRect/>
            </a:stretch>
          </p:blipFill>
          <p:spPr bwMode="auto">
            <a:xfrm>
              <a:off x="827584" y="1916832"/>
              <a:ext cx="7471742" cy="2824463"/>
            </a:xfrm>
            <a:prstGeom prst="rect">
              <a:avLst/>
            </a:prstGeom>
            <a:noFill/>
            <a:ln w="9525">
              <a:noFill/>
              <a:miter lim="800000"/>
              <a:headEnd/>
              <a:tailEnd/>
            </a:ln>
          </p:spPr>
        </p:pic>
        <p:sp>
          <p:nvSpPr>
            <p:cNvPr id="12" name="textruta 11"/>
            <p:cNvSpPr txBox="1"/>
            <p:nvPr/>
          </p:nvSpPr>
          <p:spPr>
            <a:xfrm>
              <a:off x="1907704" y="2060848"/>
              <a:ext cx="4176464" cy="338554"/>
            </a:xfrm>
            <a:prstGeom prst="rect">
              <a:avLst/>
            </a:prstGeom>
            <a:solidFill>
              <a:schemeClr val="bg1"/>
            </a:solidFill>
          </p:spPr>
          <p:txBody>
            <a:bodyPr wrap="square" rtlCol="0">
              <a:spAutoFit/>
            </a:bodyPr>
            <a:lstStyle/>
            <a:p>
              <a:r>
                <a:rPr lang="sv-SE" sz="1600" dirty="0"/>
                <a:t>Sammanlagd reduktion (anläggning + retention)   </a:t>
              </a:r>
            </a:p>
          </p:txBody>
        </p:sp>
        <p:sp>
          <p:nvSpPr>
            <p:cNvPr id="14" name="textruta 13"/>
            <p:cNvSpPr txBox="1"/>
            <p:nvPr/>
          </p:nvSpPr>
          <p:spPr>
            <a:xfrm>
              <a:off x="1187624" y="2532224"/>
              <a:ext cx="2952328" cy="307777"/>
            </a:xfrm>
            <a:prstGeom prst="rect">
              <a:avLst/>
            </a:prstGeom>
            <a:solidFill>
              <a:schemeClr val="bg1"/>
            </a:solidFill>
          </p:spPr>
          <p:txBody>
            <a:bodyPr wrap="square" rtlCol="0">
              <a:spAutoFit/>
            </a:bodyPr>
            <a:lstStyle/>
            <a:p>
              <a:r>
                <a:rPr lang="sv-SE" sz="1400" dirty="0"/>
                <a:t>Avskiljning (Reduktion anläggning)</a:t>
              </a:r>
            </a:p>
          </p:txBody>
        </p:sp>
        <p:sp>
          <p:nvSpPr>
            <p:cNvPr id="16" name="textruta 15"/>
            <p:cNvSpPr txBox="1"/>
            <p:nvPr/>
          </p:nvSpPr>
          <p:spPr>
            <a:xfrm>
              <a:off x="3995936" y="2535327"/>
              <a:ext cx="2952328" cy="307777"/>
            </a:xfrm>
            <a:prstGeom prst="rect">
              <a:avLst/>
            </a:prstGeom>
            <a:solidFill>
              <a:schemeClr val="bg1"/>
            </a:solidFill>
          </p:spPr>
          <p:txBody>
            <a:bodyPr wrap="square" rtlCol="0">
              <a:spAutoFit/>
            </a:bodyPr>
            <a:lstStyle/>
            <a:p>
              <a:r>
                <a:rPr lang="sv-SE" sz="1400" dirty="0"/>
                <a:t>         Retention</a:t>
              </a:r>
            </a:p>
          </p:txBody>
        </p:sp>
      </p:grpSp>
      <p:sp>
        <p:nvSpPr>
          <p:cNvPr id="2" name="Platshållare för sidfot 1"/>
          <p:cNvSpPr>
            <a:spLocks noGrp="1"/>
          </p:cNvSpPr>
          <p:nvPr>
            <p:ph type="ftr" sz="quarter" idx="11"/>
          </p:nvPr>
        </p:nvSpPr>
        <p:spPr/>
        <p:txBody>
          <a:bodyPr/>
          <a:lstStyle/>
          <a:p>
            <a:endParaRPr lang="sv-SE" dirty="0"/>
          </a:p>
        </p:txBody>
      </p:sp>
      <p:sp>
        <p:nvSpPr>
          <p:cNvPr id="3" name="Platshållare för bildnummer 2"/>
          <p:cNvSpPr>
            <a:spLocks noGrp="1"/>
          </p:cNvSpPr>
          <p:nvPr>
            <p:ph type="sldNum" sz="quarter" idx="12"/>
          </p:nvPr>
        </p:nvSpPr>
        <p:spPr/>
        <p:txBody>
          <a:bodyPr/>
          <a:lstStyle/>
          <a:p>
            <a:fld id="{A991C1C4-E9CF-44D9-814E-34245E8102BD}" type="slidenum">
              <a:rPr lang="sv-SE" smtClean="0"/>
              <a:pPr/>
              <a:t>8</a:t>
            </a:fld>
            <a:endParaRPr lang="sv-SE"/>
          </a:p>
        </p:txBody>
      </p:sp>
      <p:sp>
        <p:nvSpPr>
          <p:cNvPr id="4" name="Rektangel 3"/>
          <p:cNvSpPr/>
          <p:nvPr/>
        </p:nvSpPr>
        <p:spPr>
          <a:xfrm>
            <a:off x="842201" y="476672"/>
            <a:ext cx="7776864" cy="369332"/>
          </a:xfrm>
          <a:prstGeom prst="rect">
            <a:avLst/>
          </a:prstGeom>
        </p:spPr>
        <p:txBody>
          <a:bodyPr wrap="square">
            <a:spAutoFit/>
          </a:bodyPr>
          <a:lstStyle/>
          <a:p>
            <a:r>
              <a:rPr lang="sv-SE" b="1" dirty="0">
                <a:latin typeface="Verdana" pitchFamily="34" charset="0"/>
                <a:ea typeface="Verdana" pitchFamily="34" charset="0"/>
                <a:cs typeface="Verdana" pitchFamily="34" charset="0"/>
              </a:rPr>
              <a:t>Naturen ger extra skydd, vilket skall beaktas </a:t>
            </a:r>
          </a:p>
        </p:txBody>
      </p:sp>
      <p:sp>
        <p:nvSpPr>
          <p:cNvPr id="6" name="textruta 5"/>
          <p:cNvSpPr txBox="1"/>
          <p:nvPr/>
        </p:nvSpPr>
        <p:spPr>
          <a:xfrm>
            <a:off x="894958" y="4725144"/>
            <a:ext cx="7709490" cy="2800767"/>
          </a:xfrm>
          <a:prstGeom prst="rect">
            <a:avLst/>
          </a:prstGeom>
          <a:noFill/>
        </p:spPr>
        <p:txBody>
          <a:bodyPr wrap="square" rtlCol="0">
            <a:spAutoFit/>
          </a:bodyPr>
          <a:lstStyle/>
          <a:p>
            <a:r>
              <a:rPr lang="sv-SE" sz="1100" dirty="0"/>
              <a:t>Fosfor är ett näringsämne som kan påverka  vissa ytvatten negativt.  När man prövar en anläggning måste man således dels  identifiera det ytvatten som mottar utgående vatten från anläggningen  men också värdera dess känslighet .  Recipientens  känslighet avgör  hur viktig reduktion av fosfor är.  Vattenmyndighetens klassning av ekologisk status ger viss ledning men bedömningar måste dock alltid göras i det enskilda fallet. En  djup klarvattensjö  med litet tillrinningsområde kan t.ex. vara mycket känslig (trots god ekologisk status).  I andra fall kan tillskott av fosfor vara mindre kritiskt, i vissa fall t.o.m. positivt (t.ex. regleringsmagasin och sura sjöar).  Förutom sjöns egen känslighet måste naturligtvis dess värde för t.ex. naturvård och rekreation också beaktas.  </a:t>
            </a:r>
          </a:p>
          <a:p>
            <a:endParaRPr lang="sv-SE" sz="1100" dirty="0"/>
          </a:p>
          <a:p>
            <a:r>
              <a:rPr lang="sv-SE" sz="1100" dirty="0"/>
              <a:t>I marken mellan utsläppspunkt  från  en anläggning till mottagande  ytvatten  sker reningsprocesser som nyttjas för att öka skyddet av  ytvatten.  Detta verktyg beskriver hur detta kan göras.</a:t>
            </a:r>
          </a:p>
          <a:p>
            <a:r>
              <a:rPr lang="sv-SE" sz="1100" dirty="0"/>
              <a:t>.</a:t>
            </a:r>
          </a:p>
          <a:p>
            <a:endParaRPr lang="sv-SE" sz="1100" dirty="0"/>
          </a:p>
          <a:p>
            <a:endParaRPr lang="sv-SE" sz="1100" dirty="0">
              <a:solidFill>
                <a:srgbClr val="FF0000"/>
              </a:solidFill>
            </a:endParaRPr>
          </a:p>
          <a:p>
            <a:endParaRPr lang="sv-SE" sz="1100" dirty="0">
              <a:solidFill>
                <a:srgbClr val="FF0000"/>
              </a:solidFill>
            </a:endParaRPr>
          </a:p>
          <a:p>
            <a:endParaRPr lang="sv-SE" sz="1100" dirty="0">
              <a:solidFill>
                <a:srgbClr val="FF0000"/>
              </a:solidFill>
            </a:endParaRPr>
          </a:p>
          <a:p>
            <a:endParaRPr lang="sv-SE" sz="1100" dirty="0"/>
          </a:p>
        </p:txBody>
      </p:sp>
      <p:sp>
        <p:nvSpPr>
          <p:cNvPr id="11" name="textruta 10"/>
          <p:cNvSpPr txBox="1"/>
          <p:nvPr/>
        </p:nvSpPr>
        <p:spPr>
          <a:xfrm>
            <a:off x="874881" y="1147391"/>
            <a:ext cx="7816192" cy="769441"/>
          </a:xfrm>
          <a:prstGeom prst="rect">
            <a:avLst/>
          </a:prstGeom>
          <a:noFill/>
        </p:spPr>
        <p:txBody>
          <a:bodyPr wrap="square" rtlCol="0">
            <a:spAutoFit/>
          </a:bodyPr>
          <a:lstStyle/>
          <a:p>
            <a:r>
              <a:rPr lang="sv-SE" sz="1100" i="1" dirty="0"/>
              <a:t>Till skillnad från  utlopp från stora avloppsanläggning är små avloppsanläggningar ofta lokaliserade med  visst avstånd till ytvatten.  Därför kan direktutsläpp till ytvatten undvikas.  Nästan alltid  finns möjlighet att efterbehandla och bortleda vattnet via mark.  Marken med sitt tillhörande ekosystem har förmåga att avskilja, fastlägga och bryta ned föroreningar. Självrening av fosfor i mark kan vara betydande. Det är detta som verktyget  bedömer.</a:t>
            </a:r>
            <a:endParaRPr lang="sv-SE" sz="1100" dirty="0"/>
          </a:p>
        </p:txBody>
      </p:sp>
      <p:sp>
        <p:nvSpPr>
          <p:cNvPr id="13" name="textruta 12"/>
          <p:cNvSpPr txBox="1"/>
          <p:nvPr/>
        </p:nvSpPr>
        <p:spPr>
          <a:xfrm>
            <a:off x="1043608" y="6597352"/>
            <a:ext cx="6696744" cy="338554"/>
          </a:xfrm>
          <a:prstGeom prst="rect">
            <a:avLst/>
          </a:prstGeom>
          <a:noFill/>
        </p:spPr>
        <p:txBody>
          <a:bodyPr wrap="square" rtlCol="0">
            <a:spAutoFit/>
          </a:bodyPr>
          <a:lstStyle/>
          <a:p>
            <a:pPr lvl="0" eaLnBrk="0" fontAlgn="base" hangingPunct="0">
              <a:spcBef>
                <a:spcPct val="0"/>
              </a:spcBef>
              <a:spcAft>
                <a:spcPct val="0"/>
              </a:spcAft>
              <a:tabLst>
                <a:tab pos="4500563" algn="r"/>
              </a:tabLst>
            </a:pPr>
            <a:r>
              <a:rPr lang="sv-SE" altLang="ja-JP" sz="800" dirty="0">
                <a:solidFill>
                  <a:srgbClr val="0F3777"/>
                </a:solidFill>
                <a:ea typeface="Verdana" pitchFamily="34" charset="0"/>
                <a:cs typeface="Verdana" pitchFamily="34" charset="0"/>
              </a:rPr>
              <a:t>Bedömning av självrening vid prövning av små avlopp –  fosfor och smittskydd. Verktyg,  Rapport till  </a:t>
            </a:r>
            <a:r>
              <a:rPr lang="sv-SE" altLang="ja-JP" sz="800" dirty="0" err="1">
                <a:solidFill>
                  <a:srgbClr val="0F3777"/>
                </a:solidFill>
                <a:ea typeface="Verdana" pitchFamily="34" charset="0"/>
                <a:cs typeface="Verdana" pitchFamily="34" charset="0"/>
              </a:rPr>
              <a:t>HaV</a:t>
            </a:r>
            <a:r>
              <a:rPr lang="sv-SE" altLang="ja-JP" sz="800" dirty="0">
                <a:solidFill>
                  <a:srgbClr val="0F3777"/>
                </a:solidFill>
                <a:ea typeface="Verdana" pitchFamily="34" charset="0"/>
                <a:cs typeface="Verdana" pitchFamily="34" charset="0"/>
              </a:rPr>
              <a:t> 2015-02-28, Ridderstolpe och Hylander, WRS</a:t>
            </a:r>
            <a:endParaRPr lang="sv-SE" altLang="ja-JP" sz="800" dirty="0">
              <a:ea typeface="Verdana" pitchFamily="34" charset="0"/>
              <a:cs typeface="Verdana" pitchFamily="34" charset="0"/>
            </a:endParaRPr>
          </a:p>
          <a:p>
            <a:endParaRPr lang="sv-SE"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p:cNvSpPr>
            <a:spLocks noGrp="1"/>
          </p:cNvSpPr>
          <p:nvPr>
            <p:ph type="sldNum" sz="quarter" idx="12"/>
          </p:nvPr>
        </p:nvSpPr>
        <p:spPr/>
        <p:txBody>
          <a:bodyPr/>
          <a:lstStyle/>
          <a:p>
            <a:fld id="{A991C1C4-E9CF-44D9-814E-34245E8102BD}" type="slidenum">
              <a:rPr lang="sv-SE" smtClean="0"/>
              <a:pPr/>
              <a:t>9</a:t>
            </a:fld>
            <a:endParaRPr lang="sv-SE" dirty="0"/>
          </a:p>
        </p:txBody>
      </p:sp>
      <p:sp>
        <p:nvSpPr>
          <p:cNvPr id="4" name="Rektangel 3"/>
          <p:cNvSpPr/>
          <p:nvPr/>
        </p:nvSpPr>
        <p:spPr>
          <a:xfrm>
            <a:off x="971600" y="1772816"/>
            <a:ext cx="4680520" cy="4832092"/>
          </a:xfrm>
          <a:prstGeom prst="rect">
            <a:avLst/>
          </a:prstGeom>
        </p:spPr>
        <p:txBody>
          <a:bodyPr wrap="square">
            <a:spAutoFit/>
          </a:bodyPr>
          <a:lstStyle/>
          <a:p>
            <a:r>
              <a:rPr lang="sv-SE" sz="1100" dirty="0"/>
              <a:t>De allmänna råden anger som normal skyddsnivå  att minst 70% fosfor skall  avskiljas över anläggning.  Råden nämner dock att </a:t>
            </a:r>
            <a:r>
              <a:rPr lang="sv-SE" sz="1100" i="1" dirty="0"/>
              <a:t>om man  i det enskilda fallet </a:t>
            </a:r>
            <a:r>
              <a:rPr lang="sv-SE" sz="1100" dirty="0"/>
              <a:t>bedömer att om dessa reningskrav inte behövs eller blir orimligt dyra kan lägre krav ställas (sid 7 NFS 2006:7). I det fall man finner att retention kan nyttjas som en del i skyddet av ytvatten kan alltså lägre krav ställas än normal skyddsnivå  över anläggning.</a:t>
            </a:r>
          </a:p>
          <a:p>
            <a:endParaRPr lang="sv-SE" sz="1100" dirty="0"/>
          </a:p>
          <a:p>
            <a:r>
              <a:rPr lang="sv-SE" sz="1100" dirty="0"/>
              <a:t>Ett  grundläggande krav som alltid gäller är att en avloppsanläggning skall undanröja risk för lukt , smittspridning och annan sanitär olägenhet.  Vid ett sådant grundskydd, oavsett teknik, så avskiljs också en viss mängd fosfor.  Utgångspunkten för de gamla allmänna råden och den typ av markbaserad reningsteknik som då infördes, var att uppnå ett säkert grundskydd. Som visas i bakgrundsrapporten  uppnår markbaserade anläggningar, beroende på hur de utformas och dimensioneras, mellan 25-100% fosforavskiljning under sin livstid. </a:t>
            </a:r>
          </a:p>
          <a:p>
            <a:endParaRPr lang="sv-SE" sz="1100" dirty="0"/>
          </a:p>
          <a:p>
            <a:r>
              <a:rPr lang="sv-SE" sz="1100" dirty="0"/>
              <a:t>Lång erfarenhet  har visat att denna teknik fungerar  i praktiken och till rimliga kostnader. Därför har i detta projekt, som rimlig  </a:t>
            </a:r>
            <a:r>
              <a:rPr lang="sv-SE" sz="1100" b="1" i="1" dirty="0"/>
              <a:t>nivå för grundskydd </a:t>
            </a:r>
            <a:r>
              <a:rPr lang="sv-SE" sz="1100" dirty="0"/>
              <a:t>antagits att </a:t>
            </a:r>
            <a:r>
              <a:rPr lang="sv-SE" sz="1100" b="1" i="1" dirty="0"/>
              <a:t>prestanda motsvarande </a:t>
            </a:r>
            <a:r>
              <a:rPr lang="sv-SE" sz="1100" dirty="0"/>
              <a:t> </a:t>
            </a:r>
            <a:r>
              <a:rPr lang="sv-SE" sz="1100" b="1" i="1" dirty="0"/>
              <a:t>markbaserad rening</a:t>
            </a:r>
            <a:r>
              <a:rPr lang="sv-SE" sz="1100" dirty="0"/>
              <a:t> alltid skall uppnås.  För fosfor innebär detta alltså minst 25% reduktion över anläggning. </a:t>
            </a:r>
          </a:p>
          <a:p>
            <a:endParaRPr lang="sv-SE" sz="1100" dirty="0"/>
          </a:p>
          <a:p>
            <a:r>
              <a:rPr lang="sv-SE" sz="1100" dirty="0"/>
              <a:t>Om recipienter är särkilt känsliga för övergödning och markretention ej kan användas som skydd , utökas kraven på fosforavskiljning över anläggning</a:t>
            </a:r>
          </a:p>
          <a:p>
            <a:endParaRPr lang="sv-SE" sz="1100" dirty="0"/>
          </a:p>
          <a:p>
            <a:endParaRPr lang="sv-SE" sz="1100" dirty="0"/>
          </a:p>
          <a:p>
            <a:endParaRPr lang="sv-SE" sz="1100" dirty="0"/>
          </a:p>
          <a:p>
            <a:endParaRPr lang="sv-SE" sz="1100" dirty="0"/>
          </a:p>
          <a:p>
            <a:endParaRPr lang="sv-SE" sz="1100" dirty="0"/>
          </a:p>
        </p:txBody>
      </p:sp>
      <p:graphicFrame>
        <p:nvGraphicFramePr>
          <p:cNvPr id="5" name="Tabell 4"/>
          <p:cNvGraphicFramePr>
            <a:graphicFrameLocks noGrp="1"/>
          </p:cNvGraphicFramePr>
          <p:nvPr/>
        </p:nvGraphicFramePr>
        <p:xfrm>
          <a:off x="5724128" y="2060848"/>
          <a:ext cx="2952329" cy="2286000"/>
        </p:xfrm>
        <a:graphic>
          <a:graphicData uri="http://schemas.openxmlformats.org/drawingml/2006/table">
            <a:tbl>
              <a:tblPr firstRow="1" bandRow="1">
                <a:tableStyleId>{5C22544A-7EE6-4342-B048-85BDC9FD1C3A}</a:tableStyleId>
              </a:tblPr>
              <a:tblGrid>
                <a:gridCol w="936104">
                  <a:extLst>
                    <a:ext uri="{9D8B030D-6E8A-4147-A177-3AD203B41FA5}">
                      <a16:colId xmlns:a16="http://schemas.microsoft.com/office/drawing/2014/main" val="20000"/>
                    </a:ext>
                  </a:extLst>
                </a:gridCol>
                <a:gridCol w="970608">
                  <a:extLst>
                    <a:ext uri="{9D8B030D-6E8A-4147-A177-3AD203B41FA5}">
                      <a16:colId xmlns:a16="http://schemas.microsoft.com/office/drawing/2014/main" val="20001"/>
                    </a:ext>
                  </a:extLst>
                </a:gridCol>
                <a:gridCol w="1045617">
                  <a:extLst>
                    <a:ext uri="{9D8B030D-6E8A-4147-A177-3AD203B41FA5}">
                      <a16:colId xmlns:a16="http://schemas.microsoft.com/office/drawing/2014/main" val="20002"/>
                    </a:ext>
                  </a:extLst>
                </a:gridCol>
              </a:tblGrid>
              <a:tr h="391430">
                <a:tc>
                  <a:txBody>
                    <a:bodyPr/>
                    <a:lstStyle/>
                    <a:p>
                      <a:r>
                        <a:rPr lang="sv-SE" sz="900" dirty="0"/>
                        <a:t>Sammanlagd reduktion av fosfor</a:t>
                      </a:r>
                    </a:p>
                  </a:txBody>
                  <a:tcPr/>
                </a:tc>
                <a:tc>
                  <a:txBody>
                    <a:bodyPr/>
                    <a:lstStyle/>
                    <a:p>
                      <a:r>
                        <a:rPr lang="sv-SE" sz="900" dirty="0"/>
                        <a:t>Allmänna Råd</a:t>
                      </a:r>
                    </a:p>
                    <a:p>
                      <a:r>
                        <a:rPr lang="sv-SE" sz="900" dirty="0"/>
                        <a:t>(SFS 2006:7</a:t>
                      </a:r>
                    </a:p>
                  </a:txBody>
                  <a:tcPr/>
                </a:tc>
                <a:tc>
                  <a:txBody>
                    <a:bodyPr/>
                    <a:lstStyle/>
                    <a:p>
                      <a:r>
                        <a:rPr lang="sv-SE" sz="900" dirty="0"/>
                        <a:t>Författnings</a:t>
                      </a:r>
                      <a:r>
                        <a:rPr lang="sv-SE" sz="900" baseline="0" dirty="0"/>
                        <a:t> -</a:t>
                      </a:r>
                      <a:r>
                        <a:rPr lang="sv-SE" sz="900" dirty="0"/>
                        <a:t>förslag,</a:t>
                      </a:r>
                      <a:r>
                        <a:rPr lang="sv-SE" sz="900" baseline="0" dirty="0"/>
                        <a:t> </a:t>
                      </a:r>
                      <a:r>
                        <a:rPr lang="sv-SE" sz="900" dirty="0" err="1"/>
                        <a:t>HaV</a:t>
                      </a:r>
                      <a:r>
                        <a:rPr lang="sv-SE" sz="900" dirty="0"/>
                        <a:t> 20130913</a:t>
                      </a:r>
                    </a:p>
                  </a:txBody>
                  <a:tcPr/>
                </a:tc>
                <a:extLst>
                  <a:ext uri="{0D108BD9-81ED-4DB2-BD59-A6C34878D82A}">
                    <a16:rowId xmlns:a16="http://schemas.microsoft.com/office/drawing/2014/main" val="10000"/>
                  </a:ext>
                </a:extLst>
              </a:tr>
              <a:tr h="177923">
                <a:tc>
                  <a:txBody>
                    <a:bodyPr/>
                    <a:lstStyle/>
                    <a:p>
                      <a:r>
                        <a:rPr lang="sv-SE" sz="900" dirty="0"/>
                        <a:t>&gt;50 %</a:t>
                      </a:r>
                    </a:p>
                  </a:txBody>
                  <a:tcPr/>
                </a:tc>
                <a:tc>
                  <a:txBody>
                    <a:bodyPr/>
                    <a:lstStyle/>
                    <a:p>
                      <a:endParaRPr lang="sv-SE" sz="900" dirty="0"/>
                    </a:p>
                  </a:txBody>
                  <a:tcPr/>
                </a:tc>
                <a:tc>
                  <a:txBody>
                    <a:bodyPr/>
                    <a:lstStyle/>
                    <a:p>
                      <a:r>
                        <a:rPr lang="sv-SE" sz="900" dirty="0"/>
                        <a:t>Grundskydd </a:t>
                      </a:r>
                    </a:p>
                  </a:txBody>
                  <a:tcPr/>
                </a:tc>
                <a:extLst>
                  <a:ext uri="{0D108BD9-81ED-4DB2-BD59-A6C34878D82A}">
                    <a16:rowId xmlns:a16="http://schemas.microsoft.com/office/drawing/2014/main" val="10001"/>
                  </a:ext>
                </a:extLst>
              </a:tr>
              <a:tr h="284676">
                <a:tc>
                  <a:txBody>
                    <a:bodyPr/>
                    <a:lstStyle/>
                    <a:p>
                      <a:r>
                        <a:rPr lang="sv-SE" sz="900" dirty="0"/>
                        <a:t>&gt;70%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900" dirty="0"/>
                        <a:t>Normal skyddsnivå</a:t>
                      </a:r>
                    </a:p>
                  </a:txBody>
                  <a:tcPr/>
                </a:tc>
                <a:tc>
                  <a:txBody>
                    <a:bodyPr/>
                    <a:lstStyle/>
                    <a:p>
                      <a:endParaRPr lang="sv-SE" sz="900" dirty="0"/>
                    </a:p>
                  </a:txBody>
                  <a:tcPr/>
                </a:tc>
                <a:extLst>
                  <a:ext uri="{0D108BD9-81ED-4DB2-BD59-A6C34878D82A}">
                    <a16:rowId xmlns:a16="http://schemas.microsoft.com/office/drawing/2014/main" val="10002"/>
                  </a:ext>
                </a:extLst>
              </a:tr>
              <a:tr h="284676">
                <a:tc>
                  <a:txBody>
                    <a:bodyPr/>
                    <a:lstStyle/>
                    <a:p>
                      <a:r>
                        <a:rPr lang="sv-SE" sz="900" dirty="0"/>
                        <a:t>&gt;85%</a:t>
                      </a:r>
                    </a:p>
                  </a:txBody>
                  <a:tcPr/>
                </a:tc>
                <a:tc>
                  <a:txBody>
                    <a:bodyPr/>
                    <a:lstStyle/>
                    <a:p>
                      <a:endParaRPr lang="sv-SE" sz="900" dirty="0"/>
                    </a:p>
                  </a:txBody>
                  <a:tcPr/>
                </a:tc>
                <a:tc>
                  <a:txBody>
                    <a:bodyPr/>
                    <a:lstStyle/>
                    <a:p>
                      <a:r>
                        <a:rPr lang="sv-SE" sz="900" dirty="0"/>
                        <a:t>Förhöjd skyddsnivå</a:t>
                      </a:r>
                    </a:p>
                  </a:txBody>
                  <a:tcPr/>
                </a:tc>
                <a:extLst>
                  <a:ext uri="{0D108BD9-81ED-4DB2-BD59-A6C34878D82A}">
                    <a16:rowId xmlns:a16="http://schemas.microsoft.com/office/drawing/2014/main" val="10003"/>
                  </a:ext>
                </a:extLst>
              </a:tr>
              <a:tr h="177923">
                <a:tc>
                  <a:txBody>
                    <a:bodyPr/>
                    <a:lstStyle/>
                    <a:p>
                      <a:r>
                        <a:rPr lang="sv-SE" sz="900" dirty="0"/>
                        <a:t>&gt; 90%</a:t>
                      </a:r>
                    </a:p>
                  </a:txBody>
                  <a:tcPr/>
                </a:tc>
                <a:tc>
                  <a:txBody>
                    <a:bodyPr/>
                    <a:lstStyle/>
                    <a:p>
                      <a:r>
                        <a:rPr lang="sv-SE" sz="900" dirty="0"/>
                        <a:t>Hög skyddsnivå</a:t>
                      </a:r>
                    </a:p>
                  </a:txBody>
                  <a:tcPr/>
                </a:tc>
                <a:tc>
                  <a:txBody>
                    <a:bodyPr/>
                    <a:lstStyle/>
                    <a:p>
                      <a:endParaRPr lang="sv-SE" sz="900" dirty="0"/>
                    </a:p>
                  </a:txBody>
                  <a:tcPr/>
                </a:tc>
                <a:extLst>
                  <a:ext uri="{0D108BD9-81ED-4DB2-BD59-A6C34878D82A}">
                    <a16:rowId xmlns:a16="http://schemas.microsoft.com/office/drawing/2014/main" val="10004"/>
                  </a:ext>
                </a:extLst>
              </a:tr>
              <a:tr h="177923">
                <a:tc>
                  <a:txBody>
                    <a:bodyPr/>
                    <a:lstStyle/>
                    <a:p>
                      <a:r>
                        <a:rPr lang="sv-SE" sz="900" dirty="0"/>
                        <a:t>&gt; 90 </a:t>
                      </a:r>
                    </a:p>
                  </a:txBody>
                  <a:tcPr/>
                </a:tc>
                <a:tc>
                  <a:txBody>
                    <a:bodyPr/>
                    <a:lstStyle/>
                    <a:p>
                      <a:endParaRPr lang="sv-SE" sz="9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900" dirty="0"/>
                        <a:t>Extra</a:t>
                      </a:r>
                      <a:r>
                        <a:rPr lang="sv-SE" sz="900" baseline="0" dirty="0"/>
                        <a:t> hög*</a:t>
                      </a:r>
                      <a:endParaRPr lang="sv-SE" sz="900" dirty="0"/>
                    </a:p>
                  </a:txBody>
                  <a:tcPr/>
                </a:tc>
                <a:extLst>
                  <a:ext uri="{0D108BD9-81ED-4DB2-BD59-A6C34878D82A}">
                    <a16:rowId xmlns:a16="http://schemas.microsoft.com/office/drawing/2014/main" val="10005"/>
                  </a:ext>
                </a:extLst>
              </a:tr>
              <a:tr h="284676">
                <a:tc gridSpan="3">
                  <a:txBody>
                    <a:bodyPr/>
                    <a:lstStyle/>
                    <a:p>
                      <a:r>
                        <a:rPr lang="sv-SE" sz="900" dirty="0"/>
                        <a:t>*  Vid nyproduktion skall sorterande system användas. Enbart utsläpp BDT.</a:t>
                      </a:r>
                    </a:p>
                  </a:txBody>
                  <a:tcPr/>
                </a:tc>
                <a:tc hMerge="1">
                  <a:txBody>
                    <a:bodyPr/>
                    <a:lstStyle/>
                    <a:p>
                      <a:endParaRPr lang="sv-SE" sz="1050" dirty="0"/>
                    </a:p>
                  </a:txBody>
                  <a:tcPr/>
                </a:tc>
                <a:tc hMerge="1">
                  <a:txBody>
                    <a:bodyPr/>
                    <a:lstStyle/>
                    <a:p>
                      <a:endParaRPr lang="sv-SE" sz="1050" dirty="0"/>
                    </a:p>
                  </a:txBody>
                  <a:tcPr/>
                </a:tc>
                <a:extLst>
                  <a:ext uri="{0D108BD9-81ED-4DB2-BD59-A6C34878D82A}">
                    <a16:rowId xmlns:a16="http://schemas.microsoft.com/office/drawing/2014/main" val="10006"/>
                  </a:ext>
                </a:extLst>
              </a:tr>
            </a:tbl>
          </a:graphicData>
        </a:graphic>
      </p:graphicFrame>
      <p:sp>
        <p:nvSpPr>
          <p:cNvPr id="6" name="Rektangel 5"/>
          <p:cNvSpPr/>
          <p:nvPr/>
        </p:nvSpPr>
        <p:spPr>
          <a:xfrm>
            <a:off x="971600" y="548680"/>
            <a:ext cx="7776864" cy="369332"/>
          </a:xfrm>
          <a:prstGeom prst="rect">
            <a:avLst/>
          </a:prstGeom>
        </p:spPr>
        <p:txBody>
          <a:bodyPr wrap="square">
            <a:spAutoFit/>
          </a:bodyPr>
          <a:lstStyle/>
          <a:p>
            <a:r>
              <a:rPr lang="sv-SE" b="1" dirty="0">
                <a:latin typeface="Verdana" pitchFamily="34" charset="0"/>
                <a:ea typeface="Verdana" pitchFamily="34" charset="0"/>
                <a:cs typeface="Verdana" pitchFamily="34" charset="0"/>
              </a:rPr>
              <a:t>Grundkrav och skyddsnivåer</a:t>
            </a:r>
          </a:p>
        </p:txBody>
      </p:sp>
      <p:sp>
        <p:nvSpPr>
          <p:cNvPr id="7" name="textruta 6"/>
          <p:cNvSpPr txBox="1"/>
          <p:nvPr/>
        </p:nvSpPr>
        <p:spPr>
          <a:xfrm>
            <a:off x="966967" y="1124744"/>
            <a:ext cx="7816192" cy="769441"/>
          </a:xfrm>
          <a:prstGeom prst="rect">
            <a:avLst/>
          </a:prstGeom>
          <a:noFill/>
        </p:spPr>
        <p:txBody>
          <a:bodyPr wrap="square" rtlCol="0">
            <a:spAutoFit/>
          </a:bodyPr>
          <a:lstStyle/>
          <a:p>
            <a:r>
              <a:rPr lang="sv-SE" sz="1100" i="1" dirty="0"/>
              <a:t>Som diskuterats ovan är det viktigt att anpassa skyddet till  det behov som finns i det enskilda fallet.  I denna prövning måste både miljöskäl och kostnader beaktas. Vilka krav på fosforrening är rimliga att ställa, och hur skall man beakta självreningen inom ramen för det formella regelverket?</a:t>
            </a:r>
          </a:p>
          <a:p>
            <a:endParaRPr lang="sv-SE" sz="1100" dirty="0"/>
          </a:p>
        </p:txBody>
      </p:sp>
      <p:sp>
        <p:nvSpPr>
          <p:cNvPr id="8" name="textruta 7"/>
          <p:cNvSpPr txBox="1"/>
          <p:nvPr/>
        </p:nvSpPr>
        <p:spPr>
          <a:xfrm>
            <a:off x="971600" y="5733256"/>
            <a:ext cx="7704856" cy="523220"/>
          </a:xfrm>
          <a:prstGeom prst="rect">
            <a:avLst/>
          </a:prstGeom>
          <a:noFill/>
        </p:spPr>
        <p:txBody>
          <a:bodyPr wrap="square" rtlCol="0">
            <a:spAutoFit/>
          </a:bodyPr>
          <a:lstStyle/>
          <a:p>
            <a:r>
              <a:rPr lang="sv-SE" sz="1400" b="1" dirty="0"/>
              <a:t>Grundskydd =&gt;   250 gram (25%) fosforreduktion över anläggning</a:t>
            </a:r>
            <a:r>
              <a:rPr lang="sv-SE" sz="1400" b="1" dirty="0">
                <a:solidFill>
                  <a:srgbClr val="FF0000"/>
                </a:solidFill>
              </a:rPr>
              <a:t>*</a:t>
            </a:r>
            <a:endParaRPr lang="sv-SE" sz="1400" dirty="0">
              <a:solidFill>
                <a:srgbClr val="FF0000"/>
              </a:solidFill>
            </a:endParaRPr>
          </a:p>
          <a:p>
            <a:r>
              <a:rPr lang="sv-SE" sz="1400" b="1" dirty="0"/>
              <a:t>Känslig recipient =&gt;  700- 900 gram (70- 90%) fosforreduktion anläggning + retention</a:t>
            </a:r>
            <a:r>
              <a:rPr lang="sv-SE" sz="1400" b="1" dirty="0">
                <a:solidFill>
                  <a:srgbClr val="FF0000"/>
                </a:solidFill>
              </a:rPr>
              <a:t>**</a:t>
            </a:r>
          </a:p>
        </p:txBody>
      </p:sp>
      <p:sp>
        <p:nvSpPr>
          <p:cNvPr id="9" name="textruta 8"/>
          <p:cNvSpPr txBox="1"/>
          <p:nvPr/>
        </p:nvSpPr>
        <p:spPr>
          <a:xfrm>
            <a:off x="1043608" y="6597352"/>
            <a:ext cx="6696744" cy="338554"/>
          </a:xfrm>
          <a:prstGeom prst="rect">
            <a:avLst/>
          </a:prstGeom>
          <a:noFill/>
        </p:spPr>
        <p:txBody>
          <a:bodyPr wrap="square" rtlCol="0">
            <a:spAutoFit/>
          </a:bodyPr>
          <a:lstStyle/>
          <a:p>
            <a:pPr lvl="0" eaLnBrk="0" fontAlgn="base" hangingPunct="0">
              <a:spcBef>
                <a:spcPct val="0"/>
              </a:spcBef>
              <a:spcAft>
                <a:spcPct val="0"/>
              </a:spcAft>
              <a:tabLst>
                <a:tab pos="4500563" algn="r"/>
              </a:tabLst>
            </a:pPr>
            <a:r>
              <a:rPr lang="sv-SE" altLang="ja-JP" sz="800" dirty="0">
                <a:solidFill>
                  <a:srgbClr val="0F3777"/>
                </a:solidFill>
                <a:ea typeface="Verdana" pitchFamily="34" charset="0"/>
                <a:cs typeface="Verdana" pitchFamily="34" charset="0"/>
              </a:rPr>
              <a:t>Bedömning av självrening vid prövning av små avlopp –  fosfor och smittskydd. Verktyg,  Rapport till  </a:t>
            </a:r>
            <a:r>
              <a:rPr lang="sv-SE" altLang="ja-JP" sz="800" dirty="0" err="1">
                <a:solidFill>
                  <a:srgbClr val="0F3777"/>
                </a:solidFill>
                <a:ea typeface="Verdana" pitchFamily="34" charset="0"/>
                <a:cs typeface="Verdana" pitchFamily="34" charset="0"/>
              </a:rPr>
              <a:t>HaV</a:t>
            </a:r>
            <a:r>
              <a:rPr lang="sv-SE" altLang="ja-JP" sz="800" dirty="0">
                <a:solidFill>
                  <a:srgbClr val="0F3777"/>
                </a:solidFill>
                <a:ea typeface="Verdana" pitchFamily="34" charset="0"/>
                <a:cs typeface="Verdana" pitchFamily="34" charset="0"/>
              </a:rPr>
              <a:t> 2015-02-28, Ridderstolpe och Hylander, WRS</a:t>
            </a:r>
            <a:endParaRPr lang="sv-SE" altLang="ja-JP" sz="800" dirty="0">
              <a:ea typeface="Verdana" pitchFamily="34" charset="0"/>
              <a:cs typeface="Verdana" pitchFamily="34" charset="0"/>
            </a:endParaRPr>
          </a:p>
          <a:p>
            <a:endParaRPr lang="sv-SE"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p:cNvSpPr>
            <a:spLocks noGrp="1"/>
          </p:cNvSpPr>
          <p:nvPr>
            <p:ph type="sldNum" sz="quarter" idx="12"/>
          </p:nvPr>
        </p:nvSpPr>
        <p:spPr/>
        <p:txBody>
          <a:bodyPr/>
          <a:lstStyle/>
          <a:p>
            <a:fld id="{A991C1C4-E9CF-44D9-814E-34245E8102BD}" type="slidenum">
              <a:rPr lang="sv-SE" smtClean="0"/>
              <a:pPr/>
              <a:t>10</a:t>
            </a:fld>
            <a:endParaRPr lang="sv-SE" dirty="0"/>
          </a:p>
        </p:txBody>
      </p:sp>
      <p:sp>
        <p:nvSpPr>
          <p:cNvPr id="4" name="Rektangel 3"/>
          <p:cNvSpPr/>
          <p:nvPr/>
        </p:nvSpPr>
        <p:spPr>
          <a:xfrm>
            <a:off x="755577" y="548680"/>
            <a:ext cx="6768752" cy="646331"/>
          </a:xfrm>
          <a:prstGeom prst="rect">
            <a:avLst/>
          </a:prstGeom>
        </p:spPr>
        <p:txBody>
          <a:bodyPr wrap="square">
            <a:spAutoFit/>
          </a:bodyPr>
          <a:lstStyle/>
          <a:p>
            <a:r>
              <a:rPr lang="sv-SE" b="1" dirty="0">
                <a:latin typeface="Verdana" pitchFamily="34" charset="0"/>
                <a:ea typeface="Verdana" pitchFamily="34" charset="0"/>
                <a:cs typeface="Verdana" pitchFamily="34" charset="0"/>
              </a:rPr>
              <a:t>Hur mycket fosfor släpps ut från ett hushåll och hur mycket ska tas bort?</a:t>
            </a:r>
          </a:p>
        </p:txBody>
      </p:sp>
      <p:pic>
        <p:nvPicPr>
          <p:cNvPr id="5" name="Picture 2"/>
          <p:cNvPicPr>
            <a:picLocks noChangeAspect="1" noChangeArrowheads="1"/>
          </p:cNvPicPr>
          <p:nvPr/>
        </p:nvPicPr>
        <p:blipFill>
          <a:blip r:embed="rId2" cstate="print"/>
          <a:srcRect/>
          <a:stretch>
            <a:fillRect/>
          </a:stretch>
        </p:blipFill>
        <p:spPr bwMode="auto">
          <a:xfrm>
            <a:off x="755576" y="2345848"/>
            <a:ext cx="6541261" cy="3603432"/>
          </a:xfrm>
          <a:prstGeom prst="rect">
            <a:avLst/>
          </a:prstGeom>
          <a:noFill/>
          <a:ln w="9525">
            <a:noFill/>
            <a:miter lim="800000"/>
            <a:headEnd/>
            <a:tailEnd/>
          </a:ln>
        </p:spPr>
      </p:pic>
      <p:sp>
        <p:nvSpPr>
          <p:cNvPr id="6" name="Rektangel 5"/>
          <p:cNvSpPr/>
          <p:nvPr/>
        </p:nvSpPr>
        <p:spPr>
          <a:xfrm>
            <a:off x="827584" y="5157192"/>
            <a:ext cx="7560840" cy="646331"/>
          </a:xfrm>
          <a:prstGeom prst="rect">
            <a:avLst/>
          </a:prstGeom>
        </p:spPr>
        <p:txBody>
          <a:bodyPr wrap="square">
            <a:spAutoFit/>
          </a:bodyPr>
          <a:lstStyle/>
          <a:p>
            <a:endParaRPr lang="sv-SE" b="1" dirty="0">
              <a:latin typeface="Verdana" pitchFamily="34" charset="0"/>
              <a:ea typeface="Verdana" pitchFamily="34" charset="0"/>
              <a:cs typeface="Verdana" pitchFamily="34" charset="0"/>
            </a:endParaRPr>
          </a:p>
          <a:p>
            <a:endParaRPr lang="sv-SE" b="1" dirty="0">
              <a:latin typeface="Verdana" pitchFamily="34" charset="0"/>
              <a:ea typeface="Verdana" pitchFamily="34" charset="0"/>
              <a:cs typeface="Verdana" pitchFamily="34" charset="0"/>
            </a:endParaRPr>
          </a:p>
        </p:txBody>
      </p:sp>
      <p:sp>
        <p:nvSpPr>
          <p:cNvPr id="10" name="textruta 9"/>
          <p:cNvSpPr txBox="1"/>
          <p:nvPr/>
        </p:nvSpPr>
        <p:spPr>
          <a:xfrm>
            <a:off x="755576" y="1340768"/>
            <a:ext cx="7560840" cy="1107996"/>
          </a:xfrm>
          <a:prstGeom prst="rect">
            <a:avLst/>
          </a:prstGeom>
          <a:noFill/>
        </p:spPr>
        <p:txBody>
          <a:bodyPr wrap="square" rtlCol="0">
            <a:spAutoFit/>
          </a:bodyPr>
          <a:lstStyle/>
          <a:p>
            <a:r>
              <a:rPr lang="sv-SE" sz="1100" i="1" dirty="0"/>
              <a:t>Avgörande för hur en avloppsverksamhet  påverkar miljön  är hur stora mängder föroreningar som  släpps ut.  Mängden fosfor som släpps ut från ett normalt hushåll i  Sverige  framgår nedan.  Angivna siffror bör användas för att beräkna hur mycket fosfor som  släpps ut från enskilda hushåll  och för uppskattning av självrening. Sådana beräkningar är viktiga  för att bedöma påverkan  på recipient  men också vilka krav som är rimliga att ställa på verksamhetsutövaren. </a:t>
            </a:r>
          </a:p>
          <a:p>
            <a:endParaRPr lang="sv-SE" sz="1100" dirty="0"/>
          </a:p>
          <a:p>
            <a:r>
              <a:rPr lang="sv-SE" sz="1100" dirty="0"/>
              <a:t> </a:t>
            </a:r>
          </a:p>
        </p:txBody>
      </p:sp>
      <p:sp>
        <p:nvSpPr>
          <p:cNvPr id="12" name="textruta 11"/>
          <p:cNvSpPr txBox="1"/>
          <p:nvPr/>
        </p:nvSpPr>
        <p:spPr>
          <a:xfrm>
            <a:off x="755576" y="5911388"/>
            <a:ext cx="7704856" cy="253916"/>
          </a:xfrm>
          <a:prstGeom prst="rect">
            <a:avLst/>
          </a:prstGeom>
          <a:noFill/>
        </p:spPr>
        <p:txBody>
          <a:bodyPr wrap="square" rtlCol="0">
            <a:spAutoFit/>
          </a:bodyPr>
          <a:lstStyle/>
          <a:p>
            <a:r>
              <a:rPr lang="sv-SE" sz="1050" dirty="0"/>
              <a:t>Ref. Håkan Jönsson och Peter Ridderstolpe, Kunskapscentrum små avlopp, 2012</a:t>
            </a:r>
          </a:p>
        </p:txBody>
      </p:sp>
      <p:sp>
        <p:nvSpPr>
          <p:cNvPr id="8" name="textruta 7"/>
          <p:cNvSpPr txBox="1"/>
          <p:nvPr/>
        </p:nvSpPr>
        <p:spPr>
          <a:xfrm>
            <a:off x="1043608" y="6597352"/>
            <a:ext cx="6696744" cy="338554"/>
          </a:xfrm>
          <a:prstGeom prst="rect">
            <a:avLst/>
          </a:prstGeom>
          <a:noFill/>
        </p:spPr>
        <p:txBody>
          <a:bodyPr wrap="square" rtlCol="0">
            <a:spAutoFit/>
          </a:bodyPr>
          <a:lstStyle/>
          <a:p>
            <a:pPr lvl="0" eaLnBrk="0" fontAlgn="base" hangingPunct="0">
              <a:spcBef>
                <a:spcPct val="0"/>
              </a:spcBef>
              <a:spcAft>
                <a:spcPct val="0"/>
              </a:spcAft>
              <a:tabLst>
                <a:tab pos="4500563" algn="r"/>
              </a:tabLst>
            </a:pPr>
            <a:r>
              <a:rPr lang="sv-SE" altLang="ja-JP" sz="800" dirty="0">
                <a:solidFill>
                  <a:srgbClr val="0F3777"/>
                </a:solidFill>
                <a:ea typeface="Verdana" pitchFamily="34" charset="0"/>
                <a:cs typeface="Verdana" pitchFamily="34" charset="0"/>
              </a:rPr>
              <a:t>Bedömning av självrening vid prövning av små avlopp –  fosfor och smittskydd. Verktyg,  Rapport till  </a:t>
            </a:r>
            <a:r>
              <a:rPr lang="sv-SE" altLang="ja-JP" sz="800" dirty="0" err="1">
                <a:solidFill>
                  <a:srgbClr val="0F3777"/>
                </a:solidFill>
                <a:ea typeface="Verdana" pitchFamily="34" charset="0"/>
                <a:cs typeface="Verdana" pitchFamily="34" charset="0"/>
              </a:rPr>
              <a:t>HaV</a:t>
            </a:r>
            <a:r>
              <a:rPr lang="sv-SE" altLang="ja-JP" sz="800" dirty="0">
                <a:solidFill>
                  <a:srgbClr val="0F3777"/>
                </a:solidFill>
                <a:ea typeface="Verdana" pitchFamily="34" charset="0"/>
                <a:cs typeface="Verdana" pitchFamily="34" charset="0"/>
              </a:rPr>
              <a:t> 2015-02-28, Ridderstolpe och Hylander, WRS</a:t>
            </a:r>
            <a:endParaRPr lang="sv-SE" altLang="ja-JP" sz="800" dirty="0">
              <a:ea typeface="Verdana" pitchFamily="34" charset="0"/>
              <a:cs typeface="Verdana" pitchFamily="34" charset="0"/>
            </a:endParaRPr>
          </a:p>
          <a:p>
            <a:endParaRPr lang="sv-SE"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6228184" y="3501008"/>
            <a:ext cx="1964058" cy="2736304"/>
          </a:xfrm>
          <a:prstGeom prst="rect">
            <a:avLst/>
          </a:prstGeom>
          <a:noFill/>
          <a:ln w="9525">
            <a:noFill/>
            <a:miter lim="800000"/>
            <a:headEnd/>
            <a:tailEnd/>
          </a:ln>
        </p:spPr>
      </p:pic>
      <p:sp>
        <p:nvSpPr>
          <p:cNvPr id="3" name="Platshållare för bildnummer 2"/>
          <p:cNvSpPr>
            <a:spLocks noGrp="1"/>
          </p:cNvSpPr>
          <p:nvPr>
            <p:ph type="sldNum" sz="quarter" idx="12"/>
          </p:nvPr>
        </p:nvSpPr>
        <p:spPr/>
        <p:txBody>
          <a:bodyPr/>
          <a:lstStyle/>
          <a:p>
            <a:fld id="{A991C1C4-E9CF-44D9-814E-34245E8102BD}" type="slidenum">
              <a:rPr lang="sv-SE" smtClean="0"/>
              <a:pPr/>
              <a:t>11</a:t>
            </a:fld>
            <a:endParaRPr lang="sv-SE" dirty="0"/>
          </a:p>
        </p:txBody>
      </p:sp>
      <p:sp>
        <p:nvSpPr>
          <p:cNvPr id="5" name="Rektangel 4"/>
          <p:cNvSpPr/>
          <p:nvPr/>
        </p:nvSpPr>
        <p:spPr>
          <a:xfrm>
            <a:off x="611560" y="476672"/>
            <a:ext cx="7776864" cy="923330"/>
          </a:xfrm>
          <a:prstGeom prst="rect">
            <a:avLst/>
          </a:prstGeom>
        </p:spPr>
        <p:txBody>
          <a:bodyPr wrap="square">
            <a:spAutoFit/>
          </a:bodyPr>
          <a:lstStyle/>
          <a:p>
            <a:r>
              <a:rPr lang="sv-SE" b="1" dirty="0">
                <a:latin typeface="Verdana" pitchFamily="34" charset="0"/>
                <a:ea typeface="Verdana" pitchFamily="34" charset="0"/>
                <a:cs typeface="Verdana" pitchFamily="34" charset="0"/>
              </a:rPr>
              <a:t>Hur ska man värdera olika teknikers miljöskydd och deras förmåga till fosforavskiljning?</a:t>
            </a:r>
          </a:p>
          <a:p>
            <a:endParaRPr lang="sv-SE" b="1" dirty="0">
              <a:latin typeface="Verdana" pitchFamily="34" charset="0"/>
              <a:ea typeface="Verdana" pitchFamily="34" charset="0"/>
              <a:cs typeface="Verdana" pitchFamily="34" charset="0"/>
            </a:endParaRPr>
          </a:p>
        </p:txBody>
      </p:sp>
      <p:sp>
        <p:nvSpPr>
          <p:cNvPr id="24577" name="Rectangle 1"/>
          <p:cNvSpPr>
            <a:spLocks noChangeArrowheads="1"/>
          </p:cNvSpPr>
          <p:nvPr/>
        </p:nvSpPr>
        <p:spPr bwMode="auto">
          <a:xfrm>
            <a:off x="0" y="-94565"/>
            <a:ext cx="184731"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00563" algn="r"/>
              </a:tabLst>
            </a:pPr>
            <a:endParaRPr kumimoji="0" lang="sv-SE" altLang="ja-JP"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4500563" algn="r"/>
              </a:tabLst>
            </a:pPr>
            <a:endParaRPr kumimoji="0" lang="sv-SE" altLang="ja-JP" sz="1800" b="0" i="0" u="none" strike="noStrike" cap="none" normalizeH="0" baseline="0" dirty="0">
              <a:ln>
                <a:noFill/>
              </a:ln>
              <a:solidFill>
                <a:schemeClr val="tx1"/>
              </a:solidFill>
              <a:effectLst/>
              <a:latin typeface="Arial" pitchFamily="34" charset="0"/>
              <a:cs typeface="Arial" pitchFamily="34" charset="0"/>
            </a:endParaRPr>
          </a:p>
        </p:txBody>
      </p:sp>
      <p:sp>
        <p:nvSpPr>
          <p:cNvPr id="10" name="textruta 9"/>
          <p:cNvSpPr txBox="1"/>
          <p:nvPr/>
        </p:nvSpPr>
        <p:spPr>
          <a:xfrm>
            <a:off x="683568" y="1502688"/>
            <a:ext cx="5472608" cy="5339923"/>
          </a:xfrm>
          <a:prstGeom prst="rect">
            <a:avLst/>
          </a:prstGeom>
          <a:noFill/>
        </p:spPr>
        <p:txBody>
          <a:bodyPr wrap="square" rtlCol="0">
            <a:spAutoFit/>
          </a:bodyPr>
          <a:lstStyle/>
          <a:p>
            <a:r>
              <a:rPr lang="sv-SE" sz="1100" b="1" dirty="0"/>
              <a:t>Markbaserade reningsanläggningar. </a:t>
            </a:r>
            <a:r>
              <a:rPr lang="sv-SE" sz="1100" dirty="0"/>
              <a:t>Rätt lokaliserade och byggda, och belastade och underhållna är marbaserad rening en resurssnål teknik som ger ett  bra och stabilt miljöskydd.</a:t>
            </a:r>
          </a:p>
          <a:p>
            <a:pPr lvl="0"/>
            <a:endParaRPr lang="sv-SE" sz="1100" i="1" dirty="0"/>
          </a:p>
          <a:p>
            <a:pPr lvl="0"/>
            <a:r>
              <a:rPr lang="sv-SE" sz="1100" i="1" dirty="0"/>
              <a:t>Befintliga anläggningar</a:t>
            </a:r>
            <a:r>
              <a:rPr lang="sv-SE" sz="1100" dirty="0"/>
              <a:t> som fungerar hydrauliskt (släpper igenom  vatten) bör inte åtgärdas,  om inte andra skäl finns. Andra skäl kan t.ex. vara att brunnar förorenats och detta kan sättas i samband med anläggningen. Kompletterande fosforrening (med t.ex. källsortering, </a:t>
            </a:r>
            <a:r>
              <a:rPr lang="sv-SE" sz="1100" dirty="0" err="1"/>
              <a:t>förfällning</a:t>
            </a:r>
            <a:r>
              <a:rPr lang="sv-SE" sz="1100" dirty="0"/>
              <a:t> eller fosforfälla) är motiverad om ytvattenrecipient är mycket känslig för fosfor och om kostnaderna för extra fosforrening inte blir orimlig dyr. </a:t>
            </a:r>
          </a:p>
          <a:p>
            <a:pPr lvl="0"/>
            <a:endParaRPr lang="sv-SE" sz="1100" dirty="0"/>
          </a:p>
          <a:p>
            <a:pPr lvl="0"/>
            <a:r>
              <a:rPr lang="sv-SE" sz="1100" dirty="0"/>
              <a:t>Befintliga anläggningar med utsläpp till grundvatten bör bedömas ha </a:t>
            </a:r>
            <a:r>
              <a:rPr lang="sv-SE" sz="1100" i="1" dirty="0"/>
              <a:t>komplett grundskydd, </a:t>
            </a:r>
            <a:r>
              <a:rPr lang="sv-SE" sz="1100" dirty="0"/>
              <a:t>men om nedanstående förutsättningar gäller bedöms anläggningar ha  </a:t>
            </a:r>
            <a:r>
              <a:rPr lang="sv-SE" sz="1100" i="1" dirty="0"/>
              <a:t>bristfälligt grundskydd avseende fosfor.</a:t>
            </a:r>
            <a:endParaRPr lang="sv-SE" sz="1100" dirty="0"/>
          </a:p>
          <a:p>
            <a:pPr marL="182563" lvl="0" indent="-182563">
              <a:buFont typeface="Arial" pitchFamily="34" charset="0"/>
              <a:buChar char="•"/>
            </a:pPr>
            <a:r>
              <a:rPr lang="sv-SE" sz="1100" dirty="0" err="1"/>
              <a:t>Infiltrationsytan</a:t>
            </a:r>
            <a:r>
              <a:rPr lang="sv-SE" sz="1100" dirty="0"/>
              <a:t>  är mindre än 25 m</a:t>
            </a:r>
            <a:r>
              <a:rPr lang="sv-SE" sz="1100" baseline="30000" dirty="0"/>
              <a:t>2</a:t>
            </a:r>
            <a:r>
              <a:rPr lang="sv-SE" sz="1100" dirty="0"/>
              <a:t> </a:t>
            </a:r>
          </a:p>
          <a:p>
            <a:pPr marL="182563" lvl="0" indent="-182563">
              <a:buFont typeface="Arial" pitchFamily="34" charset="0"/>
              <a:buChar char="•"/>
            </a:pPr>
            <a:r>
              <a:rPr lang="sv-SE" sz="1100" dirty="0"/>
              <a:t>Jordvolym i omättad zon (mellan </a:t>
            </a:r>
            <a:r>
              <a:rPr lang="sv-SE" sz="1100" dirty="0" err="1"/>
              <a:t>infiltrationsyta</a:t>
            </a:r>
            <a:r>
              <a:rPr lang="sv-SE" sz="1100" dirty="0"/>
              <a:t> och grundvattenyta) är mindre än 25 m</a:t>
            </a:r>
            <a:r>
              <a:rPr lang="sv-SE" sz="1100" baseline="30000" dirty="0"/>
              <a:t>3</a:t>
            </a:r>
            <a:endParaRPr lang="sv-SE" sz="1100" dirty="0"/>
          </a:p>
          <a:p>
            <a:pPr marL="182563" lvl="0" indent="-182563">
              <a:buFont typeface="Arial" pitchFamily="34" charset="0"/>
              <a:buChar char="•"/>
            </a:pPr>
            <a:r>
              <a:rPr lang="sv-SE" sz="1100" dirty="0"/>
              <a:t>Retentionssträckan är kortare än 25 m eller</a:t>
            </a:r>
          </a:p>
          <a:p>
            <a:pPr marL="182563" indent="-182563">
              <a:buFont typeface="Arial" pitchFamily="34" charset="0"/>
              <a:buChar char="•"/>
            </a:pPr>
            <a:r>
              <a:rPr lang="sv-SE" sz="1100" dirty="0"/>
              <a:t>Anläggningen är äldre än 25 år</a:t>
            </a:r>
          </a:p>
          <a:p>
            <a:pPr marL="182563" indent="-182563">
              <a:buFont typeface="Arial" pitchFamily="34" charset="0"/>
              <a:buChar char="•"/>
            </a:pPr>
            <a:endParaRPr lang="sv-SE" sz="1100" dirty="0"/>
          </a:p>
          <a:p>
            <a:pPr lvl="0"/>
            <a:r>
              <a:rPr lang="sv-SE" sz="1100" dirty="0"/>
              <a:t>Möjligheter finns att uppskatta fosforreningen, se räkneexempel i bakgrundsrapport. Som  förenkling föreslås att anläggningar med bristfälligt grundskydd  betraktas ha 25 %  fosforreduktion.</a:t>
            </a:r>
          </a:p>
          <a:p>
            <a:pPr marL="182563" lvl="0" indent="-182563">
              <a:buFont typeface="Arial" pitchFamily="34" charset="0"/>
              <a:buChar char="•"/>
            </a:pPr>
            <a:endParaRPr lang="sv-SE" sz="1100" dirty="0"/>
          </a:p>
          <a:p>
            <a:pPr lvl="0"/>
            <a:r>
              <a:rPr lang="sv-SE" sz="1100" i="1" dirty="0"/>
              <a:t>Nya anläggningar</a:t>
            </a:r>
            <a:r>
              <a:rPr lang="sv-SE" sz="1100" dirty="0"/>
              <a:t> skall minst uppfylla kraven för grundskydd, se sid 9. Om recipienten har normal eller förhöjd skyddsnivå skall fosforrening uppnås med utsortering, avskiljning i behandling eller genom säkerställande av tillräcklig retention. Enligt nya författningsförlaget skall endast </a:t>
            </a:r>
            <a:r>
              <a:rPr lang="sv-SE" sz="1100" dirty="0" err="1"/>
              <a:t>BDT-avlopp</a:t>
            </a:r>
            <a:r>
              <a:rPr lang="sv-SE" sz="1100" dirty="0"/>
              <a:t> tillåtas om </a:t>
            </a:r>
            <a:r>
              <a:rPr lang="sv-SE" sz="1100" dirty="0">
                <a:solidFill>
                  <a:srgbClr val="FF0000"/>
                </a:solidFill>
              </a:rPr>
              <a:t>extra hög </a:t>
            </a:r>
            <a:r>
              <a:rPr lang="sv-SE" sz="1100" dirty="0"/>
              <a:t>skyddsnivå föreligger.</a:t>
            </a:r>
          </a:p>
          <a:p>
            <a:pPr lvl="0"/>
            <a:endParaRPr lang="sv-SE" sz="1100" dirty="0"/>
          </a:p>
          <a:p>
            <a:pPr lvl="0"/>
            <a:r>
              <a:rPr lang="sv-SE" sz="1100" b="1" dirty="0"/>
              <a:t>Minireningsverk</a:t>
            </a:r>
            <a:r>
              <a:rPr lang="sv-SE" sz="1100" dirty="0"/>
              <a:t> kan ha hög fosforreduktion  men ger ett mindre säkert smittskydd  än markbaserad rening.  Av detta skäl samt för att tekniken skall signalera vid fel  bör alltid utsläpp från anläggning  gå via mark. Sätt att bortleda via mark beskrivs på sid 13.</a:t>
            </a:r>
          </a:p>
          <a:p>
            <a:pPr lvl="0"/>
            <a:endParaRPr lang="sv-SE" sz="1100" dirty="0">
              <a:solidFill>
                <a:srgbClr val="FF0000"/>
              </a:solidFill>
            </a:endParaRPr>
          </a:p>
        </p:txBody>
      </p:sp>
      <p:pic>
        <p:nvPicPr>
          <p:cNvPr id="12" name="Picture 2"/>
          <p:cNvPicPr>
            <a:picLocks noChangeAspect="1" noChangeArrowheads="1"/>
          </p:cNvPicPr>
          <p:nvPr/>
        </p:nvPicPr>
        <p:blipFill>
          <a:blip r:embed="rId3" cstate="print"/>
          <a:srcRect/>
          <a:stretch>
            <a:fillRect/>
          </a:stretch>
        </p:blipFill>
        <p:spPr bwMode="auto">
          <a:xfrm>
            <a:off x="6985944" y="3627990"/>
            <a:ext cx="2050552" cy="2897354"/>
          </a:xfrm>
          <a:prstGeom prst="rect">
            <a:avLst/>
          </a:prstGeom>
          <a:noFill/>
          <a:ln w="9525">
            <a:noFill/>
            <a:miter lim="800000"/>
            <a:headEnd/>
            <a:tailEnd/>
          </a:ln>
        </p:spPr>
      </p:pic>
      <p:pic>
        <p:nvPicPr>
          <p:cNvPr id="6146" name="Picture 2"/>
          <p:cNvPicPr>
            <a:picLocks noChangeAspect="1" noChangeArrowheads="1"/>
          </p:cNvPicPr>
          <p:nvPr/>
        </p:nvPicPr>
        <p:blipFill>
          <a:blip r:embed="rId4" cstate="print"/>
          <a:srcRect/>
          <a:stretch>
            <a:fillRect/>
          </a:stretch>
        </p:blipFill>
        <p:spPr bwMode="auto">
          <a:xfrm>
            <a:off x="6516216" y="1969402"/>
            <a:ext cx="2396808" cy="3043773"/>
          </a:xfrm>
          <a:prstGeom prst="rect">
            <a:avLst/>
          </a:prstGeom>
          <a:noFill/>
          <a:ln w="9525">
            <a:solidFill>
              <a:schemeClr val="accent1"/>
            </a:solidFill>
            <a:miter lim="800000"/>
            <a:headEnd/>
            <a:tailEnd/>
          </a:ln>
        </p:spPr>
      </p:pic>
      <p:sp>
        <p:nvSpPr>
          <p:cNvPr id="13" name="textruta 12"/>
          <p:cNvSpPr txBox="1"/>
          <p:nvPr/>
        </p:nvSpPr>
        <p:spPr>
          <a:xfrm>
            <a:off x="683568" y="1124744"/>
            <a:ext cx="7816192" cy="600164"/>
          </a:xfrm>
          <a:prstGeom prst="rect">
            <a:avLst/>
          </a:prstGeom>
          <a:noFill/>
        </p:spPr>
        <p:txBody>
          <a:bodyPr wrap="square" rtlCol="0">
            <a:spAutoFit/>
          </a:bodyPr>
          <a:lstStyle/>
          <a:p>
            <a:r>
              <a:rPr lang="sv-SE" sz="1100" i="1" dirty="0"/>
              <a:t>Tyvärr saknas nationell vägledning hur olika tekniker skall bedömas avseende miljöskydd och resurshushållning och vad som kan förväntas vad gäller deras möjligheter att uppnå olika skyddsnivåer. Nedan sammanfattas kunskapsläget från olika källor. </a:t>
            </a:r>
          </a:p>
          <a:p>
            <a:endParaRPr lang="sv-SE" sz="1100" dirty="0"/>
          </a:p>
        </p:txBody>
      </p:sp>
      <p:sp>
        <p:nvSpPr>
          <p:cNvPr id="11" name="textruta 10"/>
          <p:cNvSpPr txBox="1"/>
          <p:nvPr/>
        </p:nvSpPr>
        <p:spPr>
          <a:xfrm>
            <a:off x="1043608" y="6597352"/>
            <a:ext cx="6696744" cy="338554"/>
          </a:xfrm>
          <a:prstGeom prst="rect">
            <a:avLst/>
          </a:prstGeom>
          <a:noFill/>
        </p:spPr>
        <p:txBody>
          <a:bodyPr wrap="square" rtlCol="0">
            <a:spAutoFit/>
          </a:bodyPr>
          <a:lstStyle/>
          <a:p>
            <a:pPr lvl="0" eaLnBrk="0" fontAlgn="base" hangingPunct="0">
              <a:spcBef>
                <a:spcPct val="0"/>
              </a:spcBef>
              <a:spcAft>
                <a:spcPct val="0"/>
              </a:spcAft>
              <a:tabLst>
                <a:tab pos="4500563" algn="r"/>
              </a:tabLst>
            </a:pPr>
            <a:r>
              <a:rPr lang="sv-SE" altLang="ja-JP" sz="800" dirty="0">
                <a:solidFill>
                  <a:srgbClr val="0F3777"/>
                </a:solidFill>
                <a:ea typeface="Verdana" pitchFamily="34" charset="0"/>
                <a:cs typeface="Verdana" pitchFamily="34" charset="0"/>
              </a:rPr>
              <a:t>Bedömning av självrening vid prövning av små avlopp –  fosfor och smittskydd. Verktyg,  Rapport till  </a:t>
            </a:r>
            <a:r>
              <a:rPr lang="sv-SE" altLang="ja-JP" sz="800" dirty="0" err="1">
                <a:solidFill>
                  <a:srgbClr val="0F3777"/>
                </a:solidFill>
                <a:ea typeface="Verdana" pitchFamily="34" charset="0"/>
                <a:cs typeface="Verdana" pitchFamily="34" charset="0"/>
              </a:rPr>
              <a:t>HaV</a:t>
            </a:r>
            <a:r>
              <a:rPr lang="sv-SE" altLang="ja-JP" sz="800" dirty="0">
                <a:solidFill>
                  <a:srgbClr val="0F3777"/>
                </a:solidFill>
                <a:ea typeface="Verdana" pitchFamily="34" charset="0"/>
                <a:cs typeface="Verdana" pitchFamily="34" charset="0"/>
              </a:rPr>
              <a:t> 2015-02-28, Ridderstolpe och Hylander, WRS</a:t>
            </a:r>
            <a:endParaRPr lang="sv-SE" altLang="ja-JP" sz="800" dirty="0">
              <a:ea typeface="Verdana" pitchFamily="34" charset="0"/>
              <a:cs typeface="Verdana" pitchFamily="34" charset="0"/>
            </a:endParaRPr>
          </a:p>
          <a:p>
            <a:endParaRPr lang="sv-SE"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4714876" y="260648"/>
            <a:ext cx="4276725"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r">
              <a:spcBef>
                <a:spcPct val="50000"/>
              </a:spcBef>
              <a:defRPr/>
            </a:pPr>
            <a:r>
              <a:rPr lang="sv-SE" sz="1000" dirty="0">
                <a:solidFill>
                  <a:schemeClr val="bg1"/>
                </a:solidFill>
                <a:cs typeface="+mn-cs"/>
              </a:rPr>
              <a:t>P- Retention Möte Uppsala kommun 2014-02-07</a:t>
            </a:r>
          </a:p>
        </p:txBody>
      </p:sp>
      <p:sp>
        <p:nvSpPr>
          <p:cNvPr id="5" name="textruta 4"/>
          <p:cNvSpPr txBox="1"/>
          <p:nvPr/>
        </p:nvSpPr>
        <p:spPr>
          <a:xfrm>
            <a:off x="827584" y="620688"/>
            <a:ext cx="7286676" cy="369332"/>
          </a:xfrm>
          <a:prstGeom prst="rect">
            <a:avLst/>
          </a:prstGeom>
          <a:noFill/>
        </p:spPr>
        <p:txBody>
          <a:bodyPr wrap="square" rtlCol="0">
            <a:spAutoFit/>
          </a:bodyPr>
          <a:lstStyle/>
          <a:p>
            <a:r>
              <a:rPr lang="sv-SE" b="1" dirty="0">
                <a:latin typeface="Verdana" pitchFamily="34" charset="0"/>
                <a:ea typeface="Verdana" pitchFamily="34" charset="0"/>
                <a:cs typeface="Verdana" pitchFamily="34" charset="0"/>
              </a:rPr>
              <a:t>Självrening av fosfor –vad vet man?</a:t>
            </a:r>
          </a:p>
        </p:txBody>
      </p:sp>
      <p:sp>
        <p:nvSpPr>
          <p:cNvPr id="6" name="textruta 5"/>
          <p:cNvSpPr txBox="1"/>
          <p:nvPr/>
        </p:nvSpPr>
        <p:spPr>
          <a:xfrm>
            <a:off x="827584" y="1844824"/>
            <a:ext cx="7929618" cy="3046988"/>
          </a:xfrm>
          <a:prstGeom prst="rect">
            <a:avLst/>
          </a:prstGeom>
          <a:noFill/>
        </p:spPr>
        <p:txBody>
          <a:bodyPr wrap="square" rtlCol="0">
            <a:spAutoFit/>
          </a:bodyPr>
          <a:lstStyle/>
          <a:p>
            <a:r>
              <a:rPr lang="sv-SE" sz="1200" dirty="0"/>
              <a:t>I naturen, speciellt i skogmark, är fosfor ett bristämne  för mikroorganismer och växter. Därför har mekanismer utvecklats hos dessa organismer  som gör att de effektivt kan ta upp fosfor ur markvätskan.  Dessutom har den fosfor som lämnar en  avloppsreningsanläggning den kemiska egenskapen att den lätt fastnar och binds in i jorden mineraler.</a:t>
            </a:r>
          </a:p>
          <a:p>
            <a:endParaRPr lang="sv-SE" sz="1200" dirty="0"/>
          </a:p>
          <a:p>
            <a:r>
              <a:rPr lang="sv-SE" sz="1200" dirty="0"/>
              <a:t>Fosfor tas upp och kvarhålls mer eller mindre temporärt. Man kan säga att fosforn rör sig i ”loopar” med upptag och frisättning.  En viss del av fosforn binds in så hårt att man kan tala om permanenta ”sänkor”. En del tas också upp av organismer och sprids ut i landekosystemet. Självreningen måste således alltid ses i ett tids- och rumsperspektiv. </a:t>
            </a:r>
            <a:r>
              <a:rPr lang="sv-SE" sz="1200" i="1" dirty="0"/>
              <a:t>Verktyget bedömer den förväntade fosforreduktion mellan  utsläppspunkt och ytvattenrecipient som minst skall motsvara en reningsanläggnings livstid . De siffror som anges nedan avser retention under 30-40  år</a:t>
            </a:r>
            <a:r>
              <a:rPr lang="sv-SE" sz="1200" dirty="0"/>
              <a:t>. </a:t>
            </a:r>
          </a:p>
          <a:p>
            <a:endParaRPr lang="sv-SE" sz="1200" dirty="0"/>
          </a:p>
          <a:p>
            <a:endParaRPr lang="sv-SE" u="sng" dirty="0"/>
          </a:p>
          <a:p>
            <a:endParaRPr lang="sv-SE" dirty="0"/>
          </a:p>
          <a:p>
            <a:endParaRPr lang="sv-SE" dirty="0"/>
          </a:p>
          <a:p>
            <a:endParaRPr lang="sv-SE" dirty="0"/>
          </a:p>
        </p:txBody>
      </p:sp>
      <p:graphicFrame>
        <p:nvGraphicFramePr>
          <p:cNvPr id="7" name="Tabell 6"/>
          <p:cNvGraphicFramePr>
            <a:graphicFrameLocks noGrp="1"/>
          </p:cNvGraphicFramePr>
          <p:nvPr/>
        </p:nvGraphicFramePr>
        <p:xfrm>
          <a:off x="899592" y="3817456"/>
          <a:ext cx="7704856" cy="2275840"/>
        </p:xfrm>
        <a:graphic>
          <a:graphicData uri="http://schemas.openxmlformats.org/drawingml/2006/table">
            <a:tbl>
              <a:tblPr firstRow="1" bandRow="1">
                <a:tableStyleId>{5C22544A-7EE6-4342-B048-85BDC9FD1C3A}</a:tableStyleId>
              </a:tblPr>
              <a:tblGrid>
                <a:gridCol w="4376282">
                  <a:extLst>
                    <a:ext uri="{9D8B030D-6E8A-4147-A177-3AD203B41FA5}">
                      <a16:colId xmlns:a16="http://schemas.microsoft.com/office/drawing/2014/main" val="20000"/>
                    </a:ext>
                  </a:extLst>
                </a:gridCol>
                <a:gridCol w="3328574">
                  <a:extLst>
                    <a:ext uri="{9D8B030D-6E8A-4147-A177-3AD203B41FA5}">
                      <a16:colId xmlns:a16="http://schemas.microsoft.com/office/drawing/2014/main" val="20001"/>
                    </a:ext>
                  </a:extLst>
                </a:gridCol>
              </a:tblGrid>
              <a:tr h="370840">
                <a:tc>
                  <a:txBody>
                    <a:bodyPr/>
                    <a:lstStyle/>
                    <a:p>
                      <a:r>
                        <a:rPr lang="sv-SE" sz="1000" dirty="0"/>
                        <a:t>Ref</a:t>
                      </a:r>
                    </a:p>
                  </a:txBody>
                  <a:tcPr/>
                </a:tc>
                <a:tc>
                  <a:txBody>
                    <a:bodyPr/>
                    <a:lstStyle/>
                    <a:p>
                      <a:r>
                        <a:rPr lang="sv-SE" sz="1000" dirty="0"/>
                        <a:t>gram P/m2 år</a:t>
                      </a:r>
                    </a:p>
                  </a:txBody>
                  <a:tcPr/>
                </a:tc>
                <a:extLst>
                  <a:ext uri="{0D108BD9-81ED-4DB2-BD59-A6C34878D82A}">
                    <a16:rowId xmlns:a16="http://schemas.microsoft.com/office/drawing/2014/main" val="10000"/>
                  </a:ext>
                </a:extLst>
              </a:tr>
              <a:tr h="370840">
                <a:tc>
                  <a:txBody>
                    <a:bodyPr/>
                    <a:lstStyle/>
                    <a:p>
                      <a:r>
                        <a:rPr lang="sv-SE" sz="1000" dirty="0"/>
                        <a:t>Brink</a:t>
                      </a:r>
                      <a:r>
                        <a:rPr lang="sv-SE" sz="1000" baseline="0" dirty="0"/>
                        <a:t> N, Self </a:t>
                      </a:r>
                      <a:r>
                        <a:rPr lang="sv-SE" sz="1000" baseline="0" dirty="0" err="1"/>
                        <a:t>purification</a:t>
                      </a:r>
                      <a:r>
                        <a:rPr lang="sv-SE" sz="1000" baseline="0" dirty="0"/>
                        <a:t> in an </a:t>
                      </a:r>
                      <a:r>
                        <a:rPr lang="sv-SE" sz="1000" baseline="0" dirty="0" err="1"/>
                        <a:t>open</a:t>
                      </a:r>
                      <a:r>
                        <a:rPr lang="sv-SE" sz="1000" baseline="0" dirty="0"/>
                        <a:t> </a:t>
                      </a:r>
                      <a:r>
                        <a:rPr lang="sv-SE" sz="1000" baseline="0" dirty="0" err="1"/>
                        <a:t>ditch</a:t>
                      </a:r>
                      <a:r>
                        <a:rPr lang="sv-SE" sz="1000" baseline="0" dirty="0"/>
                        <a:t>, Limnolog </a:t>
                      </a:r>
                      <a:r>
                        <a:rPr lang="sv-SE" sz="1000" baseline="0" dirty="0" err="1"/>
                        <a:t>inst</a:t>
                      </a:r>
                      <a:r>
                        <a:rPr lang="sv-SE" sz="1000" baseline="0" dirty="0"/>
                        <a:t>, Uppsala </a:t>
                      </a:r>
                      <a:r>
                        <a:rPr lang="sv-SE" sz="1000" baseline="0" dirty="0" err="1"/>
                        <a:t>Univ</a:t>
                      </a:r>
                      <a:r>
                        <a:rPr lang="sv-SE" sz="1000" baseline="0" dirty="0"/>
                        <a:t>, Water Research, 1968</a:t>
                      </a:r>
                      <a:endParaRPr lang="sv-SE" sz="1000" dirty="0"/>
                    </a:p>
                  </a:txBody>
                  <a:tcPr/>
                </a:tc>
                <a:tc>
                  <a:txBody>
                    <a:bodyPr/>
                    <a:lstStyle/>
                    <a:p>
                      <a:r>
                        <a:rPr lang="sv-SE" sz="1000" b="1" dirty="0"/>
                        <a:t>&gt;10  </a:t>
                      </a:r>
                      <a:r>
                        <a:rPr lang="sv-SE" sz="1000" dirty="0"/>
                        <a:t>(omräknat från uppgivna siffror)</a:t>
                      </a:r>
                    </a:p>
                  </a:txBody>
                  <a:tcPr/>
                </a:tc>
                <a:extLst>
                  <a:ext uri="{0D108BD9-81ED-4DB2-BD59-A6C34878D82A}">
                    <a16:rowId xmlns:a16="http://schemas.microsoft.com/office/drawing/2014/main" val="10001"/>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sv-SE" sz="1000" dirty="0"/>
                        <a:t>Olli G och Ringberg B, Näringstransport via diken till Mälaren, Naturgeografiska </a:t>
                      </a:r>
                      <a:r>
                        <a:rPr lang="sv-SE" sz="1000" dirty="0" err="1"/>
                        <a:t>inst</a:t>
                      </a:r>
                      <a:r>
                        <a:rPr lang="sv-SE" sz="1000" dirty="0"/>
                        <a:t> , 1999</a:t>
                      </a:r>
                    </a:p>
                  </a:txBody>
                  <a:tcPr/>
                </a:tc>
                <a:tc>
                  <a:txBody>
                    <a:bodyPr/>
                    <a:lstStyle/>
                    <a:p>
                      <a:r>
                        <a:rPr lang="sv-SE" sz="1000" b="1" dirty="0"/>
                        <a:t>C:a 10 </a:t>
                      </a:r>
                      <a:r>
                        <a:rPr lang="sv-SE" sz="1000" dirty="0"/>
                        <a:t> (omräknat från uppgivna siffror)</a:t>
                      </a:r>
                    </a:p>
                  </a:txBody>
                  <a:tcPr/>
                </a:tc>
                <a:extLst>
                  <a:ext uri="{0D108BD9-81ED-4DB2-BD59-A6C34878D82A}">
                    <a16:rowId xmlns:a16="http://schemas.microsoft.com/office/drawing/2014/main" val="10002"/>
                  </a:ext>
                </a:extLst>
              </a:tr>
              <a:tr h="370840">
                <a:tc>
                  <a:txBody>
                    <a:bodyPr/>
                    <a:lstStyle/>
                    <a:p>
                      <a:r>
                        <a:rPr lang="sv-SE" sz="1000" dirty="0" err="1"/>
                        <a:t>Cucarelli</a:t>
                      </a:r>
                      <a:r>
                        <a:rPr lang="sv-SE" sz="1000" baseline="0" dirty="0"/>
                        <a:t> och </a:t>
                      </a:r>
                      <a:r>
                        <a:rPr lang="sv-SE" sz="1000" dirty="0"/>
                        <a:t>Rehnman, P  </a:t>
                      </a:r>
                      <a:r>
                        <a:rPr lang="sv-SE" sz="1000" dirty="0" err="1"/>
                        <a:t>sorbt</a:t>
                      </a:r>
                      <a:r>
                        <a:rPr lang="sv-SE" sz="1000" dirty="0"/>
                        <a:t>. </a:t>
                      </a:r>
                      <a:r>
                        <a:rPr lang="sv-SE" sz="1000" dirty="0" err="1"/>
                        <a:t>Capac</a:t>
                      </a:r>
                      <a:r>
                        <a:rPr lang="sv-SE" sz="1000" dirty="0"/>
                        <a:t>… </a:t>
                      </a:r>
                      <a:r>
                        <a:rPr lang="sv-SE" sz="1000" dirty="0" err="1"/>
                        <a:t>natural</a:t>
                      </a:r>
                      <a:r>
                        <a:rPr lang="sv-SE" sz="1000" dirty="0"/>
                        <a:t> </a:t>
                      </a:r>
                      <a:r>
                        <a:rPr lang="sv-SE" sz="1000" dirty="0" err="1"/>
                        <a:t>soils</a:t>
                      </a:r>
                      <a:r>
                        <a:rPr lang="sv-SE" sz="1000" dirty="0"/>
                        <a:t>, 2009</a:t>
                      </a:r>
                    </a:p>
                  </a:txBody>
                  <a:tcPr/>
                </a:tc>
                <a:tc>
                  <a:txBody>
                    <a:bodyPr/>
                    <a:lstStyle/>
                    <a:p>
                      <a:r>
                        <a:rPr lang="sv-SE" sz="1000" b="1" dirty="0"/>
                        <a:t>2-30 </a:t>
                      </a:r>
                      <a:r>
                        <a:rPr lang="sv-SE" sz="1000" dirty="0"/>
                        <a:t> (omräknat 50-1000 g/m3/25 år)</a:t>
                      </a:r>
                    </a:p>
                  </a:txBody>
                  <a:tcPr/>
                </a:tc>
                <a:extLst>
                  <a:ext uri="{0D108BD9-81ED-4DB2-BD59-A6C34878D82A}">
                    <a16:rowId xmlns:a16="http://schemas.microsoft.com/office/drawing/2014/main" val="10003"/>
                  </a:ext>
                </a:extLst>
              </a:tr>
              <a:tr h="370840">
                <a:tc>
                  <a:txBody>
                    <a:bodyPr/>
                    <a:lstStyle/>
                    <a:p>
                      <a:r>
                        <a:rPr lang="sv-SE" sz="1000" dirty="0"/>
                        <a:t>Upplagring</a:t>
                      </a:r>
                      <a:r>
                        <a:rPr lang="sv-SE" sz="1000" baseline="0" dirty="0"/>
                        <a:t> i </a:t>
                      </a:r>
                      <a:r>
                        <a:rPr lang="sv-SE" sz="1000" baseline="0" dirty="0" err="1"/>
                        <a:t>detritus/torv</a:t>
                      </a:r>
                      <a:r>
                        <a:rPr lang="sv-SE" sz="1000" baseline="0" dirty="0"/>
                        <a:t>, Kalla klimat områden, Sundblad, </a:t>
                      </a:r>
                      <a:r>
                        <a:rPr lang="sv-SE" sz="1000" baseline="0" dirty="0" err="1"/>
                        <a:t>Kadlek</a:t>
                      </a:r>
                      <a:r>
                        <a:rPr lang="sv-SE" sz="1000" baseline="0" dirty="0"/>
                        <a:t> </a:t>
                      </a:r>
                      <a:r>
                        <a:rPr lang="sv-SE" sz="1000" baseline="0" dirty="0" err="1"/>
                        <a:t>mfl</a:t>
                      </a:r>
                      <a:r>
                        <a:rPr lang="sv-SE" sz="1000" baseline="0" dirty="0"/>
                        <a:t> källor</a:t>
                      </a:r>
                      <a:endParaRPr lang="sv-SE" sz="1000" dirty="0"/>
                    </a:p>
                  </a:txBody>
                  <a:tcPr/>
                </a:tc>
                <a:tc>
                  <a:txBody>
                    <a:bodyPr/>
                    <a:lstStyle/>
                    <a:p>
                      <a:r>
                        <a:rPr lang="sv-SE" sz="1000" b="1" dirty="0"/>
                        <a:t>1,5-</a:t>
                      </a:r>
                      <a:r>
                        <a:rPr lang="sv-SE" sz="1000" b="1" baseline="0" dirty="0"/>
                        <a:t> 2,5 </a:t>
                      </a:r>
                      <a:r>
                        <a:rPr lang="sv-SE" sz="1000" baseline="0" dirty="0"/>
                        <a:t>(15-25 kg/ha)</a:t>
                      </a:r>
                      <a:endParaRPr lang="sv-SE" sz="1000" dirty="0"/>
                    </a:p>
                  </a:txBody>
                  <a:tcPr/>
                </a:tc>
                <a:extLst>
                  <a:ext uri="{0D108BD9-81ED-4DB2-BD59-A6C34878D82A}">
                    <a16:rowId xmlns:a16="http://schemas.microsoft.com/office/drawing/2014/main" val="10004"/>
                  </a:ext>
                </a:extLst>
              </a:tr>
              <a:tr h="370840">
                <a:tc>
                  <a:txBody>
                    <a:bodyPr/>
                    <a:lstStyle/>
                    <a:p>
                      <a:r>
                        <a:rPr lang="sv-SE" sz="1000" dirty="0"/>
                        <a:t>Sjösediment,</a:t>
                      </a:r>
                      <a:r>
                        <a:rPr lang="sv-SE" sz="1000" baseline="0" dirty="0"/>
                        <a:t> Sverige, olika källor</a:t>
                      </a:r>
                      <a:endParaRPr lang="sv-SE" sz="1000" dirty="0"/>
                    </a:p>
                  </a:txBody>
                  <a:tcPr/>
                </a:tc>
                <a:tc>
                  <a:txBody>
                    <a:bodyPr/>
                    <a:lstStyle/>
                    <a:p>
                      <a:r>
                        <a:rPr lang="sv-SE" sz="1000" b="1" dirty="0"/>
                        <a:t>1- 3  </a:t>
                      </a:r>
                    </a:p>
                  </a:txBody>
                  <a:tcPr/>
                </a:tc>
                <a:extLst>
                  <a:ext uri="{0D108BD9-81ED-4DB2-BD59-A6C34878D82A}">
                    <a16:rowId xmlns:a16="http://schemas.microsoft.com/office/drawing/2014/main" val="10005"/>
                  </a:ext>
                </a:extLst>
              </a:tr>
            </a:tbl>
          </a:graphicData>
        </a:graphic>
      </p:graphicFrame>
      <p:sp>
        <p:nvSpPr>
          <p:cNvPr id="8" name="textruta 7"/>
          <p:cNvSpPr txBox="1"/>
          <p:nvPr/>
        </p:nvSpPr>
        <p:spPr>
          <a:xfrm>
            <a:off x="827584" y="1124744"/>
            <a:ext cx="7816192" cy="769441"/>
          </a:xfrm>
          <a:prstGeom prst="rect">
            <a:avLst/>
          </a:prstGeom>
          <a:noFill/>
        </p:spPr>
        <p:txBody>
          <a:bodyPr wrap="square" rtlCol="0">
            <a:spAutoFit/>
          </a:bodyPr>
          <a:lstStyle/>
          <a:p>
            <a:r>
              <a:rPr lang="sv-SE" sz="1100" i="1" dirty="0"/>
              <a:t>Självrening av fosfor i mark  inkluderar en mängd komplexa processer, där  jordens fysikaliska och kemiska egenskaper  deltar, men också dess levande organismer.  I bakgrundsrapporten ges en utförlig beskrivning av kunskapsläget  om dessa processer.  För att göra rätt bedömningar måste man känna till grundläggande  sammanhang  och  vilka faktorer som framförallt på verkar  självreningen. </a:t>
            </a:r>
          </a:p>
          <a:p>
            <a:endParaRPr lang="sv-SE" sz="1100" dirty="0"/>
          </a:p>
        </p:txBody>
      </p:sp>
      <p:sp>
        <p:nvSpPr>
          <p:cNvPr id="9" name="textruta 8"/>
          <p:cNvSpPr txBox="1"/>
          <p:nvPr/>
        </p:nvSpPr>
        <p:spPr>
          <a:xfrm>
            <a:off x="1043608" y="6597352"/>
            <a:ext cx="6696744" cy="338554"/>
          </a:xfrm>
          <a:prstGeom prst="rect">
            <a:avLst/>
          </a:prstGeom>
          <a:noFill/>
        </p:spPr>
        <p:txBody>
          <a:bodyPr wrap="square" rtlCol="0">
            <a:spAutoFit/>
          </a:bodyPr>
          <a:lstStyle/>
          <a:p>
            <a:pPr lvl="0" eaLnBrk="0" fontAlgn="base" hangingPunct="0">
              <a:spcBef>
                <a:spcPct val="0"/>
              </a:spcBef>
              <a:spcAft>
                <a:spcPct val="0"/>
              </a:spcAft>
              <a:tabLst>
                <a:tab pos="4500563" algn="r"/>
              </a:tabLst>
            </a:pPr>
            <a:r>
              <a:rPr lang="sv-SE" altLang="ja-JP" sz="800" dirty="0">
                <a:solidFill>
                  <a:srgbClr val="0F3777"/>
                </a:solidFill>
                <a:ea typeface="Verdana" pitchFamily="34" charset="0"/>
                <a:cs typeface="Verdana" pitchFamily="34" charset="0"/>
              </a:rPr>
              <a:t>Bedömning av självrening vid prövning av små avlopp –  fosfor och smittskydd. Verktyg,  Rapport till  </a:t>
            </a:r>
            <a:r>
              <a:rPr lang="sv-SE" altLang="ja-JP" sz="800" dirty="0" err="1">
                <a:solidFill>
                  <a:srgbClr val="0F3777"/>
                </a:solidFill>
                <a:ea typeface="Verdana" pitchFamily="34" charset="0"/>
                <a:cs typeface="Verdana" pitchFamily="34" charset="0"/>
              </a:rPr>
              <a:t>HaV</a:t>
            </a:r>
            <a:r>
              <a:rPr lang="sv-SE" altLang="ja-JP" sz="800" dirty="0">
                <a:solidFill>
                  <a:srgbClr val="0F3777"/>
                </a:solidFill>
                <a:ea typeface="Verdana" pitchFamily="34" charset="0"/>
                <a:cs typeface="Verdana" pitchFamily="34" charset="0"/>
              </a:rPr>
              <a:t> 2015-02-28, Ridderstolpe och Hylander, WRS</a:t>
            </a:r>
            <a:endParaRPr lang="sv-SE" altLang="ja-JP" sz="800" dirty="0">
              <a:ea typeface="Verdana" pitchFamily="34" charset="0"/>
              <a:cs typeface="Verdana" pitchFamily="34" charset="0"/>
            </a:endParaRPr>
          </a:p>
          <a:p>
            <a:endParaRPr lang="sv-SE" sz="800"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p:cNvSpPr>
            <a:spLocks noGrp="1"/>
          </p:cNvSpPr>
          <p:nvPr>
            <p:ph type="sldNum" sz="quarter" idx="12"/>
          </p:nvPr>
        </p:nvSpPr>
        <p:spPr/>
        <p:txBody>
          <a:bodyPr/>
          <a:lstStyle/>
          <a:p>
            <a:fld id="{A991C1C4-E9CF-44D9-814E-34245E8102BD}" type="slidenum">
              <a:rPr lang="sv-SE" smtClean="0"/>
              <a:pPr/>
              <a:t>13</a:t>
            </a:fld>
            <a:endParaRPr lang="sv-SE" dirty="0"/>
          </a:p>
        </p:txBody>
      </p:sp>
      <p:sp>
        <p:nvSpPr>
          <p:cNvPr id="5" name="Rektangel 4"/>
          <p:cNvSpPr/>
          <p:nvPr/>
        </p:nvSpPr>
        <p:spPr>
          <a:xfrm>
            <a:off x="755576" y="404664"/>
            <a:ext cx="7776864" cy="369332"/>
          </a:xfrm>
          <a:prstGeom prst="rect">
            <a:avLst/>
          </a:prstGeom>
        </p:spPr>
        <p:txBody>
          <a:bodyPr wrap="square">
            <a:spAutoFit/>
          </a:bodyPr>
          <a:lstStyle/>
          <a:p>
            <a:r>
              <a:rPr lang="sv-SE" b="1" dirty="0">
                <a:latin typeface="Verdana" pitchFamily="34" charset="0"/>
                <a:ea typeface="Verdana" pitchFamily="34" charset="0"/>
                <a:cs typeface="Verdana" pitchFamily="34" charset="0"/>
              </a:rPr>
              <a:t>Hur gör man för att släppa ut och bortleda via mark?</a:t>
            </a:r>
          </a:p>
        </p:txBody>
      </p:sp>
      <p:sp>
        <p:nvSpPr>
          <p:cNvPr id="17" name="textruta 16"/>
          <p:cNvSpPr txBox="1"/>
          <p:nvPr/>
        </p:nvSpPr>
        <p:spPr>
          <a:xfrm>
            <a:off x="755576" y="908720"/>
            <a:ext cx="7816192" cy="461665"/>
          </a:xfrm>
          <a:prstGeom prst="rect">
            <a:avLst/>
          </a:prstGeom>
          <a:noFill/>
        </p:spPr>
        <p:txBody>
          <a:bodyPr wrap="square" rtlCol="0">
            <a:spAutoFit/>
          </a:bodyPr>
          <a:lstStyle/>
          <a:p>
            <a:r>
              <a:rPr lang="sv-SE" sz="1200" i="1" dirty="0"/>
              <a:t>För att  nyttja processerna för  självrening  måste  vatten  från avloppsanläggningen släppas i marken.  Bilderna nedan ger exempel på hur detta kan göras. Om anläggningen är försedd med fosforfälla kan fosforfällan ses som utsläpp via mark.</a:t>
            </a:r>
            <a:endParaRPr lang="sv-SE" sz="1100" dirty="0"/>
          </a:p>
        </p:txBody>
      </p:sp>
      <p:pic>
        <p:nvPicPr>
          <p:cNvPr id="1031" name="Picture 7"/>
          <p:cNvPicPr>
            <a:picLocks noChangeAspect="1" noChangeArrowheads="1"/>
          </p:cNvPicPr>
          <p:nvPr/>
        </p:nvPicPr>
        <p:blipFill>
          <a:blip r:embed="rId2" cstate="print"/>
          <a:srcRect/>
          <a:stretch>
            <a:fillRect/>
          </a:stretch>
        </p:blipFill>
        <p:spPr bwMode="auto">
          <a:xfrm>
            <a:off x="467544" y="1628800"/>
            <a:ext cx="4238625" cy="2762250"/>
          </a:xfrm>
          <a:prstGeom prst="rect">
            <a:avLst/>
          </a:prstGeom>
          <a:noFill/>
          <a:ln w="9525">
            <a:noFill/>
            <a:miter lim="800000"/>
            <a:headEnd/>
            <a:tailEnd/>
          </a:ln>
        </p:spPr>
      </p:pic>
      <p:pic>
        <p:nvPicPr>
          <p:cNvPr id="1032" name="Picture 8"/>
          <p:cNvPicPr>
            <a:picLocks noChangeAspect="1" noChangeArrowheads="1"/>
          </p:cNvPicPr>
          <p:nvPr/>
        </p:nvPicPr>
        <p:blipFill>
          <a:blip r:embed="rId3" cstate="print"/>
          <a:srcRect/>
          <a:stretch>
            <a:fillRect/>
          </a:stretch>
        </p:blipFill>
        <p:spPr bwMode="auto">
          <a:xfrm>
            <a:off x="467544" y="4293096"/>
            <a:ext cx="4400550" cy="2057400"/>
          </a:xfrm>
          <a:prstGeom prst="rect">
            <a:avLst/>
          </a:prstGeom>
          <a:noFill/>
          <a:ln w="9525">
            <a:noFill/>
            <a:miter lim="800000"/>
            <a:headEnd/>
            <a:tailEnd/>
          </a:ln>
        </p:spPr>
      </p:pic>
      <p:sp>
        <p:nvSpPr>
          <p:cNvPr id="22" name="textruta 21"/>
          <p:cNvSpPr txBox="1"/>
          <p:nvPr/>
        </p:nvSpPr>
        <p:spPr>
          <a:xfrm>
            <a:off x="1403648" y="4365104"/>
            <a:ext cx="1224136" cy="253916"/>
          </a:xfrm>
          <a:prstGeom prst="rect">
            <a:avLst/>
          </a:prstGeom>
          <a:noFill/>
        </p:spPr>
        <p:txBody>
          <a:bodyPr wrap="square" rtlCol="0">
            <a:spAutoFit/>
          </a:bodyPr>
          <a:lstStyle/>
          <a:p>
            <a:r>
              <a:rPr lang="sv-SE" sz="1050" dirty="0"/>
              <a:t>Ex. Infiltration</a:t>
            </a:r>
          </a:p>
        </p:txBody>
      </p:sp>
      <p:sp>
        <p:nvSpPr>
          <p:cNvPr id="23" name="textruta 22"/>
          <p:cNvSpPr txBox="1"/>
          <p:nvPr/>
        </p:nvSpPr>
        <p:spPr>
          <a:xfrm>
            <a:off x="2843808" y="4869160"/>
            <a:ext cx="2088232" cy="577081"/>
          </a:xfrm>
          <a:prstGeom prst="rect">
            <a:avLst/>
          </a:prstGeom>
          <a:noFill/>
        </p:spPr>
        <p:txBody>
          <a:bodyPr wrap="square" rtlCol="0">
            <a:spAutoFit/>
          </a:bodyPr>
          <a:lstStyle/>
          <a:p>
            <a:r>
              <a:rPr lang="sv-SE" sz="1050" dirty="0"/>
              <a:t>Ex. Kompaktfilterbädd + infiltrationsdike</a:t>
            </a:r>
          </a:p>
          <a:p>
            <a:endParaRPr lang="sv-SE" sz="1050" dirty="0"/>
          </a:p>
        </p:txBody>
      </p:sp>
      <p:pic>
        <p:nvPicPr>
          <p:cNvPr id="1033" name="Picture 9"/>
          <p:cNvPicPr>
            <a:picLocks noChangeAspect="1" noChangeArrowheads="1"/>
          </p:cNvPicPr>
          <p:nvPr/>
        </p:nvPicPr>
        <p:blipFill>
          <a:blip r:embed="rId4" cstate="print"/>
          <a:srcRect/>
          <a:stretch>
            <a:fillRect/>
          </a:stretch>
        </p:blipFill>
        <p:spPr bwMode="auto">
          <a:xfrm>
            <a:off x="5220072" y="3429000"/>
            <a:ext cx="2308757" cy="1368152"/>
          </a:xfrm>
          <a:prstGeom prst="rect">
            <a:avLst/>
          </a:prstGeom>
          <a:noFill/>
          <a:ln w="9525">
            <a:noFill/>
            <a:miter lim="800000"/>
            <a:headEnd/>
            <a:tailEnd/>
          </a:ln>
        </p:spPr>
      </p:pic>
      <p:pic>
        <p:nvPicPr>
          <p:cNvPr id="1034" name="Picture 10"/>
          <p:cNvPicPr>
            <a:picLocks noChangeAspect="1" noChangeArrowheads="1"/>
          </p:cNvPicPr>
          <p:nvPr/>
        </p:nvPicPr>
        <p:blipFill>
          <a:blip r:embed="rId5" cstate="print"/>
          <a:srcRect/>
          <a:stretch>
            <a:fillRect/>
          </a:stretch>
        </p:blipFill>
        <p:spPr bwMode="auto">
          <a:xfrm>
            <a:off x="4932040" y="4941168"/>
            <a:ext cx="1333059" cy="1080120"/>
          </a:xfrm>
          <a:prstGeom prst="rect">
            <a:avLst/>
          </a:prstGeom>
          <a:noFill/>
          <a:ln w="9525">
            <a:noFill/>
            <a:miter lim="800000"/>
            <a:headEnd/>
            <a:tailEnd/>
          </a:ln>
        </p:spPr>
      </p:pic>
      <p:pic>
        <p:nvPicPr>
          <p:cNvPr id="1035" name="Picture 11"/>
          <p:cNvPicPr>
            <a:picLocks noChangeAspect="1" noChangeArrowheads="1"/>
          </p:cNvPicPr>
          <p:nvPr/>
        </p:nvPicPr>
        <p:blipFill>
          <a:blip r:embed="rId6" cstate="print"/>
          <a:srcRect/>
          <a:stretch>
            <a:fillRect/>
          </a:stretch>
        </p:blipFill>
        <p:spPr bwMode="auto">
          <a:xfrm>
            <a:off x="6541123" y="5013176"/>
            <a:ext cx="2602877" cy="826194"/>
          </a:xfrm>
          <a:prstGeom prst="rect">
            <a:avLst/>
          </a:prstGeom>
          <a:noFill/>
          <a:ln w="9525">
            <a:noFill/>
            <a:miter lim="800000"/>
            <a:headEnd/>
            <a:tailEnd/>
          </a:ln>
        </p:spPr>
      </p:pic>
      <p:sp>
        <p:nvSpPr>
          <p:cNvPr id="36" name="textruta 35"/>
          <p:cNvSpPr txBox="1"/>
          <p:nvPr/>
        </p:nvSpPr>
        <p:spPr>
          <a:xfrm>
            <a:off x="4932040" y="1715904"/>
            <a:ext cx="3744416" cy="1615827"/>
          </a:xfrm>
          <a:prstGeom prst="rect">
            <a:avLst/>
          </a:prstGeom>
          <a:noFill/>
        </p:spPr>
        <p:txBody>
          <a:bodyPr wrap="square" rtlCol="0">
            <a:spAutoFit/>
          </a:bodyPr>
          <a:lstStyle/>
          <a:p>
            <a:r>
              <a:rPr lang="sv-SE" sz="1100" dirty="0"/>
              <a:t>Till ett infiltrationsdike leds utlopp från en markbädd eller ett minireningsverk. Bräddavlopp från diket leds till öppet eller täckt dike. Diket kan också utformas och dimensioneras  så att allt vatten infiltrerar.</a:t>
            </a:r>
          </a:p>
          <a:p>
            <a:endParaRPr lang="sv-SE" sz="1100" dirty="0"/>
          </a:p>
          <a:p>
            <a:r>
              <a:rPr lang="sv-SE" sz="1100" dirty="0"/>
              <a:t>Genom utlopp till infiltrationsdike kommer det behandlade vattnet från reningsanläggningen släppas ut till mark i den omättade zonen. Det skapar ett effektivt filter och goda förutsättningar för inbindning av fosfor och växtupptag</a:t>
            </a:r>
          </a:p>
        </p:txBody>
      </p:sp>
      <p:sp>
        <p:nvSpPr>
          <p:cNvPr id="14" name="textruta 13"/>
          <p:cNvSpPr txBox="1"/>
          <p:nvPr/>
        </p:nvSpPr>
        <p:spPr>
          <a:xfrm>
            <a:off x="1043608" y="6597352"/>
            <a:ext cx="6696744" cy="338554"/>
          </a:xfrm>
          <a:prstGeom prst="rect">
            <a:avLst/>
          </a:prstGeom>
          <a:noFill/>
        </p:spPr>
        <p:txBody>
          <a:bodyPr wrap="square" rtlCol="0">
            <a:spAutoFit/>
          </a:bodyPr>
          <a:lstStyle/>
          <a:p>
            <a:pPr lvl="0" eaLnBrk="0" fontAlgn="base" hangingPunct="0">
              <a:spcBef>
                <a:spcPct val="0"/>
              </a:spcBef>
              <a:spcAft>
                <a:spcPct val="0"/>
              </a:spcAft>
              <a:tabLst>
                <a:tab pos="4500563" algn="r"/>
              </a:tabLst>
            </a:pPr>
            <a:r>
              <a:rPr lang="sv-SE" altLang="ja-JP" sz="800" dirty="0">
                <a:solidFill>
                  <a:srgbClr val="0F3777"/>
                </a:solidFill>
                <a:ea typeface="Verdana" pitchFamily="34" charset="0"/>
                <a:cs typeface="Verdana" pitchFamily="34" charset="0"/>
              </a:rPr>
              <a:t>Bedömning av självrening vid prövning av små avlopp –  fosfor och smittskydd. Verktyg,  Rapport till  </a:t>
            </a:r>
            <a:r>
              <a:rPr lang="sv-SE" altLang="ja-JP" sz="800" dirty="0" err="1">
                <a:solidFill>
                  <a:srgbClr val="0F3777"/>
                </a:solidFill>
                <a:ea typeface="Verdana" pitchFamily="34" charset="0"/>
                <a:cs typeface="Verdana" pitchFamily="34" charset="0"/>
              </a:rPr>
              <a:t>HaV</a:t>
            </a:r>
            <a:r>
              <a:rPr lang="sv-SE" altLang="ja-JP" sz="800" dirty="0">
                <a:solidFill>
                  <a:srgbClr val="0F3777"/>
                </a:solidFill>
                <a:ea typeface="Verdana" pitchFamily="34" charset="0"/>
                <a:cs typeface="Verdana" pitchFamily="34" charset="0"/>
              </a:rPr>
              <a:t> 2015-02-28, Ridderstolpe och Hylander, WRS</a:t>
            </a:r>
            <a:endParaRPr lang="sv-SE" altLang="ja-JP" sz="800" dirty="0">
              <a:ea typeface="Verdana" pitchFamily="34" charset="0"/>
              <a:cs typeface="Verdana" pitchFamily="34" charset="0"/>
            </a:endParaRPr>
          </a:p>
          <a:p>
            <a:endParaRPr lang="sv-SE" sz="800" dirty="0"/>
          </a:p>
        </p:txBody>
      </p:sp>
      <p:sp>
        <p:nvSpPr>
          <p:cNvPr id="15" name="textruta 14"/>
          <p:cNvSpPr txBox="1"/>
          <p:nvPr/>
        </p:nvSpPr>
        <p:spPr>
          <a:xfrm>
            <a:off x="899592" y="6037838"/>
            <a:ext cx="3456384" cy="415498"/>
          </a:xfrm>
          <a:prstGeom prst="rect">
            <a:avLst/>
          </a:prstGeom>
          <a:noFill/>
        </p:spPr>
        <p:txBody>
          <a:bodyPr wrap="square" rtlCol="0">
            <a:spAutoFit/>
          </a:bodyPr>
          <a:lstStyle/>
          <a:p>
            <a:r>
              <a:rPr lang="sv-SE" sz="1050" b="1" dirty="0"/>
              <a:t>Exempel på placering av  utsläppspunkter i en sluttning (plan och sektion)  </a:t>
            </a:r>
          </a:p>
        </p:txBody>
      </p:sp>
      <p:sp>
        <p:nvSpPr>
          <p:cNvPr id="16" name="textruta 15"/>
          <p:cNvSpPr txBox="1"/>
          <p:nvPr/>
        </p:nvSpPr>
        <p:spPr>
          <a:xfrm>
            <a:off x="4932040" y="6037838"/>
            <a:ext cx="3456384" cy="253916"/>
          </a:xfrm>
          <a:prstGeom prst="rect">
            <a:avLst/>
          </a:prstGeom>
          <a:noFill/>
        </p:spPr>
        <p:txBody>
          <a:bodyPr wrap="square" rtlCol="0">
            <a:spAutoFit/>
          </a:bodyPr>
          <a:lstStyle/>
          <a:p>
            <a:r>
              <a:rPr lang="sv-SE" sz="1050" b="1" dirty="0"/>
              <a:t>Exempel på utformning av </a:t>
            </a:r>
            <a:r>
              <a:rPr lang="sv-SE" sz="1050" b="1" dirty="0" err="1"/>
              <a:t>infitrationsdike</a:t>
            </a:r>
            <a:endParaRPr lang="sv-SE" sz="105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tshållare för sidfot 1"/>
          <p:cNvSpPr txBox="1">
            <a:spLocks/>
          </p:cNvSpPr>
          <p:nvPr/>
        </p:nvSpPr>
        <p:spPr>
          <a:xfrm rot="19631383">
            <a:off x="-726774" y="3304073"/>
            <a:ext cx="1053877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0" b="0" i="0" u="none" strike="noStrike" kern="1200" cap="none" spc="0" normalizeH="0" baseline="0" noProof="0" dirty="0">
                <a:ln>
                  <a:noFill/>
                </a:ln>
                <a:solidFill>
                  <a:schemeClr val="bg1">
                    <a:lumMod val="95000"/>
                  </a:schemeClr>
                </a:solidFill>
                <a:effectLst/>
                <a:uLnTx/>
                <a:uFillTx/>
                <a:latin typeface="+mn-lt"/>
                <a:ea typeface="+mn-ea"/>
                <a:cs typeface="+mn-cs"/>
              </a:rPr>
              <a:t>Arbetshandling 150209</a:t>
            </a:r>
          </a:p>
        </p:txBody>
      </p:sp>
      <p:sp>
        <p:nvSpPr>
          <p:cNvPr id="3" name="Platshållare för bildnummer 2"/>
          <p:cNvSpPr>
            <a:spLocks noGrp="1"/>
          </p:cNvSpPr>
          <p:nvPr>
            <p:ph type="sldNum" sz="quarter" idx="12"/>
          </p:nvPr>
        </p:nvSpPr>
        <p:spPr/>
        <p:txBody>
          <a:bodyPr/>
          <a:lstStyle/>
          <a:p>
            <a:fld id="{A991C1C4-E9CF-44D9-814E-34245E8102BD}" type="slidenum">
              <a:rPr lang="sv-SE" smtClean="0"/>
              <a:pPr/>
              <a:t>14</a:t>
            </a:fld>
            <a:endParaRPr lang="sv-SE" dirty="0"/>
          </a:p>
        </p:txBody>
      </p:sp>
      <p:sp>
        <p:nvSpPr>
          <p:cNvPr id="6" name="Rektangel 5"/>
          <p:cNvSpPr/>
          <p:nvPr/>
        </p:nvSpPr>
        <p:spPr>
          <a:xfrm>
            <a:off x="827584" y="476672"/>
            <a:ext cx="7776864" cy="369332"/>
          </a:xfrm>
          <a:prstGeom prst="rect">
            <a:avLst/>
          </a:prstGeom>
        </p:spPr>
        <p:txBody>
          <a:bodyPr wrap="square">
            <a:spAutoFit/>
          </a:bodyPr>
          <a:lstStyle/>
          <a:p>
            <a:r>
              <a:rPr lang="sv-SE" b="1" dirty="0">
                <a:latin typeface="Verdana" pitchFamily="34" charset="0"/>
                <a:ea typeface="Verdana" pitchFamily="34" charset="0"/>
                <a:cs typeface="Verdana" pitchFamily="34" charset="0"/>
              </a:rPr>
              <a:t>Hur rör sig utsläppt vatten genom mark och landskap?</a:t>
            </a:r>
          </a:p>
        </p:txBody>
      </p:sp>
      <p:sp>
        <p:nvSpPr>
          <p:cNvPr id="7" name="textruta 6"/>
          <p:cNvSpPr txBox="1"/>
          <p:nvPr/>
        </p:nvSpPr>
        <p:spPr>
          <a:xfrm>
            <a:off x="827584" y="1772816"/>
            <a:ext cx="3240360" cy="5339923"/>
          </a:xfrm>
          <a:prstGeom prst="rect">
            <a:avLst/>
          </a:prstGeom>
          <a:noFill/>
        </p:spPr>
        <p:txBody>
          <a:bodyPr wrap="square" rtlCol="0">
            <a:spAutoFit/>
          </a:bodyPr>
          <a:lstStyle/>
          <a:p>
            <a:r>
              <a:rPr lang="sv-SE" sz="1100" dirty="0"/>
              <a:t>Bilden till höger illustrerar hur avloppsvatten infiltrerar genom den omättade zonen (brun) för att   sedan lagra in sig som ett grundvatten i den mättade zonen (blågrå). Självreningen är effektiv i den övre  luftade  zonen där är filtereffekt, syretillförsel och markkemi är fördelaktig för rening.  Längre ned, speciellt om marken är fylld med vatten, är reningsprocesserna sämre. Anläggningar skall  därför alltid placeras grunt och med långt avstånd till grundvatten.</a:t>
            </a:r>
          </a:p>
          <a:p>
            <a:endParaRPr lang="sv-SE" sz="1100" dirty="0"/>
          </a:p>
          <a:p>
            <a:r>
              <a:rPr lang="sv-SE" sz="1100" dirty="0"/>
              <a:t>I grundvattnet är fosforinbindningen mindre effektiv än i den övre luftade zonen. I gengäld rör sig vattnet mycket långsamt, ofta bara några cm per dygn, varför uppehållstiden kan bli lång.  Grundvattenytans läge rör sig också ofta upp </a:t>
            </a:r>
            <a:r>
              <a:rPr lang="sv-SE" sz="1100" dirty="0">
                <a:solidFill>
                  <a:srgbClr val="FF0000"/>
                </a:solidFill>
              </a:rPr>
              <a:t>och ner </a:t>
            </a:r>
            <a:r>
              <a:rPr lang="sv-SE" sz="1100" dirty="0"/>
              <a:t>under året. Detta innebär  att  stora volymer jord under lång tid kan delta i självreningen.  </a:t>
            </a:r>
          </a:p>
          <a:p>
            <a:endParaRPr lang="sv-SE" sz="1100" dirty="0"/>
          </a:p>
          <a:p>
            <a:r>
              <a:rPr lang="sv-SE" sz="1100" dirty="0"/>
              <a:t>När grundvattnet nått ett rinnande ytvatten kommer kvarvarande föroreningar snabbt transporteras  vidare. Man kan säga att självrening i praktiken upphör i punkten för utströmning (diket på bilden). </a:t>
            </a:r>
          </a:p>
          <a:p>
            <a:endParaRPr lang="sv-SE" sz="1100" dirty="0"/>
          </a:p>
          <a:p>
            <a:r>
              <a:rPr lang="sv-SE" sz="1100" dirty="0"/>
              <a:t>När markretention nyttjas finns risk för att grundvatten förorenas. Risk för påverkan av brunnar är störst om jordlagren är tunna.  Är jordlagren mäktiga och permanent grundvatten finns i jorden är risk för påverkan på bergborrade brunnar liten.</a:t>
            </a:r>
          </a:p>
          <a:p>
            <a:r>
              <a:rPr lang="sv-SE" sz="1100" dirty="0">
                <a:solidFill>
                  <a:srgbClr val="FF0000"/>
                </a:solidFill>
              </a:rPr>
              <a:t> </a:t>
            </a:r>
          </a:p>
        </p:txBody>
      </p:sp>
      <p:graphicFrame>
        <p:nvGraphicFramePr>
          <p:cNvPr id="11" name="Tabell 10"/>
          <p:cNvGraphicFramePr>
            <a:graphicFrameLocks noGrp="1"/>
          </p:cNvGraphicFramePr>
          <p:nvPr/>
        </p:nvGraphicFramePr>
        <p:xfrm>
          <a:off x="4499992" y="5517232"/>
          <a:ext cx="3888432" cy="664464"/>
        </p:xfrm>
        <a:graphic>
          <a:graphicData uri="http://schemas.openxmlformats.org/drawingml/2006/table">
            <a:tbl>
              <a:tblPr/>
              <a:tblGrid>
                <a:gridCol w="2570100">
                  <a:extLst>
                    <a:ext uri="{9D8B030D-6E8A-4147-A177-3AD203B41FA5}">
                      <a16:colId xmlns:a16="http://schemas.microsoft.com/office/drawing/2014/main" val="20000"/>
                    </a:ext>
                  </a:extLst>
                </a:gridCol>
                <a:gridCol w="1318332">
                  <a:extLst>
                    <a:ext uri="{9D8B030D-6E8A-4147-A177-3AD203B41FA5}">
                      <a16:colId xmlns:a16="http://schemas.microsoft.com/office/drawing/2014/main" val="20001"/>
                    </a:ext>
                  </a:extLst>
                </a:gridCol>
              </a:tblGrid>
              <a:tr h="142019">
                <a:tc>
                  <a:txBody>
                    <a:bodyPr/>
                    <a:lstStyle/>
                    <a:p>
                      <a:pPr>
                        <a:lnSpc>
                          <a:spcPts val="1400"/>
                        </a:lnSpc>
                        <a:spcAft>
                          <a:spcPts val="0"/>
                        </a:spcAft>
                      </a:pPr>
                      <a:r>
                        <a:rPr lang="sv-SE" sz="1100" dirty="0">
                          <a:solidFill>
                            <a:schemeClr val="tx1"/>
                          </a:solidFill>
                          <a:latin typeface="Times New Roman"/>
                          <a:ea typeface="Times New Roman"/>
                        </a:rPr>
                        <a:t>Sand och grus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sv-SE" sz="1100" b="0" dirty="0">
                          <a:solidFill>
                            <a:schemeClr val="tx1"/>
                          </a:solidFill>
                          <a:latin typeface="Times New Roman"/>
                          <a:ea typeface="Times New Roman"/>
                        </a:rPr>
                        <a:t>&gt;90 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5566">
                <a:tc>
                  <a:txBody>
                    <a:bodyPr/>
                    <a:lstStyle/>
                    <a:p>
                      <a:pPr>
                        <a:lnSpc>
                          <a:spcPts val="1400"/>
                        </a:lnSpc>
                        <a:spcAft>
                          <a:spcPts val="0"/>
                        </a:spcAft>
                      </a:pPr>
                      <a:r>
                        <a:rPr lang="sv-SE" sz="1100" dirty="0">
                          <a:solidFill>
                            <a:schemeClr val="tx1"/>
                          </a:solidFill>
                          <a:latin typeface="Times New Roman"/>
                          <a:ea typeface="Times New Roman"/>
                        </a:rPr>
                        <a:t>Finsand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sv-SE" sz="1100" b="0" dirty="0">
                          <a:solidFill>
                            <a:schemeClr val="tx1"/>
                          </a:solidFill>
                          <a:latin typeface="Times New Roman"/>
                          <a:ea typeface="Times New Roman"/>
                        </a:rPr>
                        <a:t>25-90</a:t>
                      </a:r>
                      <a:r>
                        <a:rPr lang="sv-SE" sz="1100" b="0" baseline="0" dirty="0">
                          <a:solidFill>
                            <a:schemeClr val="tx1"/>
                          </a:solidFill>
                          <a:latin typeface="Times New Roman"/>
                          <a:ea typeface="Times New Roman"/>
                        </a:rPr>
                        <a:t> m</a:t>
                      </a:r>
                      <a:endParaRPr lang="sv-SE" sz="1100" b="0" dirty="0">
                        <a:solidFill>
                          <a:schemeClr val="tx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42019">
                <a:tc>
                  <a:txBody>
                    <a:bodyPr/>
                    <a:lstStyle/>
                    <a:p>
                      <a:pPr>
                        <a:lnSpc>
                          <a:spcPts val="1400"/>
                        </a:lnSpc>
                        <a:spcAft>
                          <a:spcPts val="0"/>
                        </a:spcAft>
                      </a:pPr>
                      <a:r>
                        <a:rPr lang="sv-SE" sz="1100" dirty="0">
                          <a:solidFill>
                            <a:schemeClr val="tx1"/>
                          </a:solidFill>
                          <a:latin typeface="Times New Roman"/>
                          <a:ea typeface="Times New Roman"/>
                        </a:rPr>
                        <a:t>Sandig-moig morän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sv-SE" sz="1100" b="0" dirty="0">
                          <a:solidFill>
                            <a:schemeClr val="tx1"/>
                          </a:solidFill>
                          <a:latin typeface="Times New Roman"/>
                          <a:ea typeface="Times New Roman"/>
                        </a:rPr>
                        <a:t>5-25 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42019">
                <a:tc>
                  <a:txBody>
                    <a:bodyPr/>
                    <a:lstStyle/>
                    <a:p>
                      <a:pPr>
                        <a:lnSpc>
                          <a:spcPts val="1400"/>
                        </a:lnSpc>
                        <a:spcAft>
                          <a:spcPts val="0"/>
                        </a:spcAft>
                      </a:pPr>
                      <a:r>
                        <a:rPr lang="sv-SE" sz="1100" dirty="0">
                          <a:solidFill>
                            <a:schemeClr val="tx1"/>
                          </a:solidFill>
                          <a:latin typeface="Times New Roman"/>
                          <a:ea typeface="Times New Roman"/>
                        </a:rPr>
                        <a:t>Lerig morän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sv-SE" sz="1100" b="0" dirty="0">
                          <a:solidFill>
                            <a:schemeClr val="tx1"/>
                          </a:solidFill>
                          <a:latin typeface="Times New Roman"/>
                          <a:ea typeface="Times New Roman"/>
                        </a:rPr>
                        <a:t>&gt; 5 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2" name="textruta 11"/>
          <p:cNvSpPr txBox="1"/>
          <p:nvPr/>
        </p:nvSpPr>
        <p:spPr>
          <a:xfrm>
            <a:off x="4427984" y="4365104"/>
            <a:ext cx="4320480" cy="1107996"/>
          </a:xfrm>
          <a:prstGeom prst="rect">
            <a:avLst/>
          </a:prstGeom>
          <a:noFill/>
        </p:spPr>
        <p:txBody>
          <a:bodyPr wrap="square" rtlCol="0">
            <a:spAutoFit/>
          </a:bodyPr>
          <a:lstStyle/>
          <a:p>
            <a:r>
              <a:rPr lang="sv-SE" sz="1100" dirty="0"/>
              <a:t>Vid placering utlopp från reningsanläggning skall både vertikalt och horisontellt skyddsavstånd iakttagas. De råd som framarbetades för de gamla allmänna råden (NV 87: 6)  är fortfarande aktuella. I tabellen nedan anges skyddsavstånd för att uppnå två månaders uppehållstid grundvatten i olika jordar. Avser svagt till måttligt lutande ytvatten. Källa Naturvårdsverket/Nordiska Rådet  1985</a:t>
            </a:r>
          </a:p>
        </p:txBody>
      </p:sp>
      <p:pic>
        <p:nvPicPr>
          <p:cNvPr id="2050" name="Picture 2"/>
          <p:cNvPicPr>
            <a:picLocks noChangeAspect="1" noChangeArrowheads="1"/>
          </p:cNvPicPr>
          <p:nvPr/>
        </p:nvPicPr>
        <p:blipFill>
          <a:blip r:embed="rId2" cstate="print"/>
          <a:srcRect/>
          <a:stretch>
            <a:fillRect/>
          </a:stretch>
        </p:blipFill>
        <p:spPr bwMode="auto">
          <a:xfrm>
            <a:off x="4283968" y="1700808"/>
            <a:ext cx="4689261" cy="2478126"/>
          </a:xfrm>
          <a:prstGeom prst="rect">
            <a:avLst/>
          </a:prstGeom>
          <a:noFill/>
          <a:ln w="9525">
            <a:noFill/>
            <a:miter lim="800000"/>
            <a:headEnd/>
            <a:tailEnd/>
          </a:ln>
        </p:spPr>
      </p:pic>
      <p:sp>
        <p:nvSpPr>
          <p:cNvPr id="13" name="textruta 12"/>
          <p:cNvSpPr txBox="1"/>
          <p:nvPr/>
        </p:nvSpPr>
        <p:spPr>
          <a:xfrm>
            <a:off x="827584" y="836712"/>
            <a:ext cx="8064896" cy="830997"/>
          </a:xfrm>
          <a:prstGeom prst="rect">
            <a:avLst/>
          </a:prstGeom>
          <a:noFill/>
        </p:spPr>
        <p:txBody>
          <a:bodyPr wrap="square" rtlCol="0">
            <a:spAutoFit/>
          </a:bodyPr>
          <a:lstStyle/>
          <a:p>
            <a:r>
              <a:rPr lang="sv-SE" sz="1200" i="1" dirty="0"/>
              <a:t>Den huvudsakliga självreningen äger rum under vattnets transport från anläggningens utsläppspunkt till dess att vattnet rinner fram som ett ytvatten (utströmningsområde) . För att kunna  värdera självreningen är det viktigt att man förstår grunderna i hur vattnet rör sig i landskapet och  att kan bedöma avståndet mellan utsläppspunkt och utströmningsområde, den s.k. retentionssträckan.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p:cNvSpPr>
            <a:spLocks noGrp="1"/>
          </p:cNvSpPr>
          <p:nvPr>
            <p:ph type="sldNum" sz="quarter" idx="12"/>
          </p:nvPr>
        </p:nvSpPr>
        <p:spPr/>
        <p:txBody>
          <a:bodyPr/>
          <a:lstStyle/>
          <a:p>
            <a:fld id="{A991C1C4-E9CF-44D9-814E-34245E8102BD}" type="slidenum">
              <a:rPr lang="sv-SE" smtClean="0"/>
              <a:pPr/>
              <a:t>15</a:t>
            </a:fld>
            <a:endParaRPr lang="sv-SE" dirty="0"/>
          </a:p>
        </p:txBody>
      </p:sp>
      <p:graphicFrame>
        <p:nvGraphicFramePr>
          <p:cNvPr id="4" name="Tabell 3"/>
          <p:cNvGraphicFramePr>
            <a:graphicFrameLocks noGrp="1"/>
          </p:cNvGraphicFramePr>
          <p:nvPr/>
        </p:nvGraphicFramePr>
        <p:xfrm>
          <a:off x="3563888" y="1988841"/>
          <a:ext cx="5256584" cy="3283110"/>
        </p:xfrm>
        <a:graphic>
          <a:graphicData uri="http://schemas.openxmlformats.org/drawingml/2006/table">
            <a:tbl>
              <a:tblPr/>
              <a:tblGrid>
                <a:gridCol w="864096">
                  <a:extLst>
                    <a:ext uri="{9D8B030D-6E8A-4147-A177-3AD203B41FA5}">
                      <a16:colId xmlns:a16="http://schemas.microsoft.com/office/drawing/2014/main" val="20000"/>
                    </a:ext>
                  </a:extLst>
                </a:gridCol>
                <a:gridCol w="3180925">
                  <a:extLst>
                    <a:ext uri="{9D8B030D-6E8A-4147-A177-3AD203B41FA5}">
                      <a16:colId xmlns:a16="http://schemas.microsoft.com/office/drawing/2014/main" val="20001"/>
                    </a:ext>
                  </a:extLst>
                </a:gridCol>
                <a:gridCol w="1211563">
                  <a:extLst>
                    <a:ext uri="{9D8B030D-6E8A-4147-A177-3AD203B41FA5}">
                      <a16:colId xmlns:a16="http://schemas.microsoft.com/office/drawing/2014/main" val="20002"/>
                    </a:ext>
                  </a:extLst>
                </a:gridCol>
              </a:tblGrid>
              <a:tr h="494492">
                <a:tc>
                  <a:txBody>
                    <a:bodyPr/>
                    <a:lstStyle/>
                    <a:p>
                      <a:pPr>
                        <a:lnSpc>
                          <a:spcPts val="1400"/>
                        </a:lnSpc>
                        <a:spcAft>
                          <a:spcPts val="0"/>
                        </a:spcAft>
                      </a:pPr>
                      <a:r>
                        <a:rPr lang="sv-SE" sz="1100" b="1" dirty="0">
                          <a:latin typeface="Times New Roman"/>
                          <a:ea typeface="Times New Roman"/>
                        </a:rPr>
                        <a:t>Retentions</a:t>
                      </a:r>
                      <a:endParaRPr lang="sv-SE" sz="1100" dirty="0">
                        <a:latin typeface="Times New Roman"/>
                        <a:ea typeface="Times New Roman"/>
                      </a:endParaRPr>
                    </a:p>
                    <a:p>
                      <a:pPr>
                        <a:lnSpc>
                          <a:spcPts val="1400"/>
                        </a:lnSpc>
                        <a:spcAft>
                          <a:spcPts val="0"/>
                        </a:spcAft>
                      </a:pPr>
                      <a:r>
                        <a:rPr lang="sv-SE" sz="1100" b="1" dirty="0">
                          <a:latin typeface="Times New Roman"/>
                          <a:ea typeface="Times New Roman"/>
                        </a:rPr>
                        <a:t>klass</a:t>
                      </a:r>
                      <a:endParaRPr lang="sv-SE" sz="11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ts val="1400"/>
                        </a:lnSpc>
                        <a:spcAft>
                          <a:spcPts val="0"/>
                        </a:spcAft>
                      </a:pPr>
                      <a:r>
                        <a:rPr lang="sv-SE" sz="1100" b="1" dirty="0">
                          <a:latin typeface="Times New Roman"/>
                          <a:ea typeface="Times New Roman"/>
                        </a:rPr>
                        <a:t>Markförhållanden/ Marktyper </a:t>
                      </a:r>
                      <a:endParaRPr lang="sv-SE" sz="11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ts val="1400"/>
                        </a:lnSpc>
                        <a:spcAft>
                          <a:spcPts val="0"/>
                        </a:spcAft>
                      </a:pPr>
                      <a:r>
                        <a:rPr lang="sv-SE" sz="1100" b="1" dirty="0">
                          <a:latin typeface="Times New Roman"/>
                          <a:ea typeface="Times New Roman"/>
                        </a:rPr>
                        <a:t>Retention</a:t>
                      </a:r>
                      <a:endParaRPr lang="sv-SE" sz="1100" dirty="0">
                        <a:latin typeface="Times New Roman"/>
                        <a:ea typeface="Times New Roman"/>
                      </a:endParaRPr>
                    </a:p>
                    <a:p>
                      <a:pPr algn="ctr">
                        <a:lnSpc>
                          <a:spcPts val="1400"/>
                        </a:lnSpc>
                        <a:spcAft>
                          <a:spcPts val="0"/>
                        </a:spcAft>
                      </a:pPr>
                      <a:r>
                        <a:rPr lang="sv-SE" sz="1100" b="1" dirty="0">
                          <a:latin typeface="Times New Roman"/>
                          <a:ea typeface="Times New Roman"/>
                        </a:rPr>
                        <a:t>(gram fosfor per m och år)</a:t>
                      </a:r>
                      <a:endParaRPr lang="sv-SE" sz="11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329661">
                <a:tc>
                  <a:txBody>
                    <a:bodyPr/>
                    <a:lstStyle/>
                    <a:p>
                      <a:pPr>
                        <a:lnSpc>
                          <a:spcPts val="1400"/>
                        </a:lnSpc>
                        <a:spcAft>
                          <a:spcPts val="0"/>
                        </a:spcAft>
                      </a:pPr>
                      <a:r>
                        <a:rPr lang="sv-SE" sz="1000">
                          <a:latin typeface="Times New Roman"/>
                          <a:ea typeface="Times New Roman"/>
                        </a:rPr>
                        <a:t>A</a:t>
                      </a:r>
                      <a:endParaRPr lang="sv-SE" sz="11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400"/>
                        </a:lnSpc>
                        <a:spcAft>
                          <a:spcPts val="0"/>
                        </a:spcAft>
                      </a:pPr>
                      <a:r>
                        <a:rPr lang="sv-SE" sz="1000" dirty="0">
                          <a:latin typeface="Times New Roman"/>
                          <a:ea typeface="Times New Roman"/>
                        </a:rPr>
                        <a:t>Berg i dagen och mycket tunna jordar (&lt; 0,5 m)</a:t>
                      </a:r>
                      <a:endParaRPr lang="sv-SE" sz="1100" dirty="0">
                        <a:latin typeface="Times New Roman"/>
                        <a:ea typeface="Times New Roman"/>
                      </a:endParaRPr>
                    </a:p>
                    <a:p>
                      <a:pPr>
                        <a:lnSpc>
                          <a:spcPts val="1400"/>
                        </a:lnSpc>
                        <a:spcAft>
                          <a:spcPts val="0"/>
                        </a:spcAft>
                      </a:pPr>
                      <a:r>
                        <a:rPr lang="sv-SE" sz="1000" dirty="0">
                          <a:latin typeface="Times New Roman"/>
                          <a:ea typeface="Times New Roman"/>
                        </a:rPr>
                        <a:t>Alvar, klippmark, grus</a:t>
                      </a:r>
                      <a:r>
                        <a:rPr lang="sv-SE" sz="1000" u="none" dirty="0">
                          <a:latin typeface="Times New Roman"/>
                          <a:ea typeface="Times New Roman"/>
                        </a:rPr>
                        <a:t>.</a:t>
                      </a:r>
                      <a:r>
                        <a:rPr lang="sv-SE" sz="1000" u="none" baseline="0" dirty="0">
                          <a:latin typeface="Times New Roman"/>
                          <a:ea typeface="Times New Roman"/>
                        </a:rPr>
                        <a:t> Endast busk och dvärgvuxna träd</a:t>
                      </a:r>
                      <a:endParaRPr lang="sv-SE" sz="1100" u="none"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sv-SE" sz="1000" b="1" dirty="0">
                          <a:solidFill>
                            <a:schemeClr val="tx1"/>
                          </a:solidFill>
                          <a:latin typeface="Times New Roman"/>
                          <a:ea typeface="Times New Roman"/>
                        </a:rPr>
                        <a:t>0</a:t>
                      </a:r>
                      <a:endParaRPr lang="sv-SE" sz="1100" b="1" dirty="0">
                        <a:solidFill>
                          <a:schemeClr val="tx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1"/>
                  </a:ext>
                </a:extLst>
              </a:tr>
              <a:tr h="454493">
                <a:tc>
                  <a:txBody>
                    <a:bodyPr/>
                    <a:lstStyle/>
                    <a:p>
                      <a:pPr>
                        <a:lnSpc>
                          <a:spcPts val="1400"/>
                        </a:lnSpc>
                        <a:spcAft>
                          <a:spcPts val="0"/>
                        </a:spcAft>
                      </a:pPr>
                      <a:r>
                        <a:rPr lang="sv-SE" sz="1000" dirty="0">
                          <a:latin typeface="Times New Roman"/>
                          <a:ea typeface="Times New Roman"/>
                        </a:rPr>
                        <a:t>B</a:t>
                      </a:r>
                      <a:endParaRPr lang="sv-SE" sz="11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400"/>
                        </a:lnSpc>
                        <a:spcAft>
                          <a:spcPts val="0"/>
                        </a:spcAft>
                      </a:pPr>
                      <a:r>
                        <a:rPr lang="sv-SE" sz="1000" dirty="0">
                          <a:latin typeface="Times New Roman"/>
                          <a:ea typeface="Times New Roman"/>
                        </a:rPr>
                        <a:t>Sammanhängande jordtäcke </a:t>
                      </a:r>
                      <a:r>
                        <a:rPr lang="sv-SE" sz="1000" baseline="0" dirty="0">
                          <a:latin typeface="Times New Roman"/>
                          <a:ea typeface="Times New Roman"/>
                        </a:rPr>
                        <a:t> men s</a:t>
                      </a:r>
                      <a:r>
                        <a:rPr lang="sv-SE" sz="1000" dirty="0">
                          <a:latin typeface="Times New Roman"/>
                          <a:ea typeface="Times New Roman"/>
                        </a:rPr>
                        <a:t>tällvis berg i dagen. </a:t>
                      </a:r>
                    </a:p>
                    <a:p>
                      <a:pPr>
                        <a:lnSpc>
                          <a:spcPts val="1400"/>
                        </a:lnSpc>
                        <a:spcAft>
                          <a:spcPts val="0"/>
                        </a:spcAft>
                      </a:pPr>
                      <a:r>
                        <a:rPr lang="sv-SE" sz="1000" dirty="0">
                          <a:latin typeface="Times New Roman"/>
                          <a:ea typeface="Times New Roman"/>
                        </a:rPr>
                        <a:t>Blandade jordarter men friktionsjord</a:t>
                      </a:r>
                      <a:r>
                        <a:rPr lang="sv-SE" sz="1000" baseline="0" dirty="0">
                          <a:latin typeface="Times New Roman"/>
                          <a:ea typeface="Times New Roman"/>
                        </a:rPr>
                        <a:t> </a:t>
                      </a:r>
                      <a:r>
                        <a:rPr lang="sv-SE" sz="1000" dirty="0">
                          <a:latin typeface="Times New Roman"/>
                          <a:ea typeface="Times New Roman"/>
                        </a:rPr>
                        <a:t>överväger.  Mulljordar</a:t>
                      </a:r>
                    </a:p>
                    <a:p>
                      <a:pPr>
                        <a:lnSpc>
                          <a:spcPts val="1400"/>
                        </a:lnSpc>
                        <a:spcAft>
                          <a:spcPts val="0"/>
                        </a:spcAft>
                      </a:pPr>
                      <a:r>
                        <a:rPr lang="sv-SE" sz="1000" dirty="0">
                          <a:latin typeface="Times New Roman"/>
                          <a:ea typeface="Times New Roman"/>
                        </a:rPr>
                        <a:t>Stora träd</a:t>
                      </a:r>
                      <a:r>
                        <a:rPr lang="sv-SE" sz="1000" baseline="0" dirty="0">
                          <a:latin typeface="Times New Roman"/>
                          <a:ea typeface="Times New Roman"/>
                        </a:rPr>
                        <a:t>  kan växa</a:t>
                      </a:r>
                      <a:endParaRPr lang="sv-SE" sz="1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sv-SE" sz="1000" b="1" dirty="0">
                          <a:solidFill>
                            <a:schemeClr val="tx1"/>
                          </a:solidFill>
                          <a:latin typeface="Times New Roman"/>
                          <a:ea typeface="Times New Roman"/>
                        </a:rPr>
                        <a:t>2</a:t>
                      </a:r>
                      <a:endParaRPr lang="sv-SE" sz="1100" b="1" dirty="0">
                        <a:solidFill>
                          <a:schemeClr val="tx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extLst>
                  <a:ext uri="{0D108BD9-81ED-4DB2-BD59-A6C34878D82A}">
                    <a16:rowId xmlns:a16="http://schemas.microsoft.com/office/drawing/2014/main" val="10002"/>
                  </a:ext>
                </a:extLst>
              </a:tr>
              <a:tr h="824083">
                <a:tc>
                  <a:txBody>
                    <a:bodyPr/>
                    <a:lstStyle/>
                    <a:p>
                      <a:pPr>
                        <a:lnSpc>
                          <a:spcPts val="1400"/>
                        </a:lnSpc>
                        <a:spcAft>
                          <a:spcPts val="0"/>
                        </a:spcAft>
                      </a:pPr>
                      <a:r>
                        <a:rPr lang="sv-SE" sz="1000">
                          <a:latin typeface="Times New Roman"/>
                          <a:ea typeface="Times New Roman"/>
                        </a:rPr>
                        <a:t>C</a:t>
                      </a:r>
                      <a:endParaRPr lang="sv-SE" sz="11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400"/>
                        </a:lnSpc>
                        <a:spcAft>
                          <a:spcPts val="0"/>
                        </a:spcAft>
                      </a:pPr>
                      <a:r>
                        <a:rPr lang="sv-SE" sz="1000" dirty="0">
                          <a:latin typeface="Times New Roman" pitchFamily="18" charset="0"/>
                          <a:ea typeface="Times New Roman"/>
                          <a:cs typeface="Times New Roman" pitchFamily="18" charset="0"/>
                        </a:rPr>
                        <a:t>Sammanhängande jordtäcke  utan berg i </a:t>
                      </a:r>
                      <a:r>
                        <a:rPr lang="sv-SE" sz="1000" u="none" dirty="0">
                          <a:latin typeface="Times New Roman" pitchFamily="18" charset="0"/>
                          <a:ea typeface="Times New Roman"/>
                          <a:cs typeface="Times New Roman" pitchFamily="18" charset="0"/>
                        </a:rPr>
                        <a:t>dagen.</a:t>
                      </a:r>
                      <a:r>
                        <a:rPr lang="sv-SE" sz="1000" u="none" baseline="0" dirty="0">
                          <a:latin typeface="Times New Roman" pitchFamily="18" charset="0"/>
                          <a:ea typeface="Times New Roman"/>
                          <a:cs typeface="Times New Roman" pitchFamily="18" charset="0"/>
                        </a:rPr>
                        <a:t> Skogsmark  eller mark som tidigare burit skog. J</a:t>
                      </a:r>
                      <a:r>
                        <a:rPr lang="sv-SE" sz="1000" dirty="0">
                          <a:latin typeface="Times New Roman" pitchFamily="18" charset="0"/>
                          <a:ea typeface="Times New Roman"/>
                          <a:cs typeface="Times New Roman" pitchFamily="18" charset="0"/>
                        </a:rPr>
                        <a:t>orddjup</a:t>
                      </a:r>
                      <a:r>
                        <a:rPr lang="sv-SE" sz="1000" baseline="0" dirty="0">
                          <a:latin typeface="Times New Roman" pitchFamily="18" charset="0"/>
                          <a:ea typeface="Times New Roman"/>
                          <a:cs typeface="Times New Roman" pitchFamily="18" charset="0"/>
                        </a:rPr>
                        <a:t> </a:t>
                      </a:r>
                      <a:r>
                        <a:rPr lang="sv-SE" sz="1000" dirty="0">
                          <a:latin typeface="Times New Roman" pitchFamily="18" charset="0"/>
                          <a:ea typeface="Times New Roman"/>
                          <a:cs typeface="Times New Roman" pitchFamily="18" charset="0"/>
                        </a:rPr>
                        <a:t>övervägande över 2 m.  Ler eller leriga - siltiga moräner. </a:t>
                      </a:r>
                    </a:p>
                    <a:p>
                      <a:pPr>
                        <a:lnSpc>
                          <a:spcPts val="1400"/>
                        </a:lnSpc>
                        <a:spcAft>
                          <a:spcPts val="0"/>
                        </a:spcAft>
                      </a:pPr>
                      <a:r>
                        <a:rPr lang="sv-SE" sz="1000" dirty="0">
                          <a:solidFill>
                            <a:schemeClr val="tx1"/>
                          </a:solidFill>
                          <a:latin typeface="Times New Roman" pitchFamily="18" charset="0"/>
                          <a:ea typeface="Times New Roman"/>
                          <a:cs typeface="Times New Roman" pitchFamily="18" charset="0"/>
                        </a:rPr>
                        <a:t>Täckdiken</a:t>
                      </a:r>
                    </a:p>
                    <a:p>
                      <a:pPr>
                        <a:lnSpc>
                          <a:spcPts val="1400"/>
                        </a:lnSpc>
                        <a:spcAft>
                          <a:spcPts val="0"/>
                        </a:spcAft>
                      </a:pPr>
                      <a:r>
                        <a:rPr lang="sv-SE" sz="1000" dirty="0">
                          <a:solidFill>
                            <a:schemeClr val="tx1"/>
                          </a:solidFill>
                          <a:latin typeface="Times New Roman" pitchFamily="18" charset="0"/>
                          <a:ea typeface="Times New Roman"/>
                          <a:cs typeface="Times New Roman" pitchFamily="18" charset="0"/>
                        </a:rPr>
                        <a:t>Öppna torra diken</a:t>
                      </a:r>
                      <a:endParaRPr lang="sv-SE" sz="1100" dirty="0">
                        <a:solidFill>
                          <a:schemeClr val="tx1"/>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sv-SE" sz="1000" b="1" kern="1200" dirty="0">
                          <a:solidFill>
                            <a:schemeClr val="tx1"/>
                          </a:solidFill>
                          <a:latin typeface="Times New Roman"/>
                          <a:ea typeface="Times New Roman"/>
                          <a:cs typeface="+mn-cs"/>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3"/>
                  </a:ext>
                </a:extLst>
              </a:tr>
              <a:tr h="542820">
                <a:tc>
                  <a:txBody>
                    <a:bodyPr/>
                    <a:lstStyle/>
                    <a:p>
                      <a:pPr>
                        <a:lnSpc>
                          <a:spcPts val="1400"/>
                        </a:lnSpc>
                        <a:spcAft>
                          <a:spcPts val="0"/>
                        </a:spcAft>
                      </a:pPr>
                      <a:r>
                        <a:rPr lang="sv-SE" sz="1000">
                          <a:latin typeface="Times New Roman"/>
                          <a:ea typeface="Times New Roman"/>
                        </a:rPr>
                        <a:t>D</a:t>
                      </a:r>
                      <a:endParaRPr lang="sv-SE" sz="11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400"/>
                        </a:lnSpc>
                        <a:spcAft>
                          <a:spcPts val="0"/>
                        </a:spcAft>
                      </a:pPr>
                      <a:r>
                        <a:rPr lang="sv-SE" sz="1000" dirty="0">
                          <a:latin typeface="Times New Roman" pitchFamily="18" charset="0"/>
                          <a:ea typeface="Times New Roman"/>
                          <a:cs typeface="Times New Roman" pitchFamily="18" charset="0"/>
                        </a:rPr>
                        <a:t>Sammanhängande jordtäcke  &gt; 2 m</a:t>
                      </a:r>
                      <a:endParaRPr lang="sv-SE" sz="1100" dirty="0">
                        <a:latin typeface="Times New Roman" pitchFamily="18" charset="0"/>
                        <a:ea typeface="Times New Roman"/>
                        <a:cs typeface="Times New Roman" pitchFamily="18" charset="0"/>
                      </a:endParaRPr>
                    </a:p>
                    <a:p>
                      <a:pPr>
                        <a:lnSpc>
                          <a:spcPts val="1400"/>
                        </a:lnSpc>
                        <a:spcAft>
                          <a:spcPts val="0"/>
                        </a:spcAft>
                      </a:pPr>
                      <a:r>
                        <a:rPr lang="sv-SE" sz="1000" dirty="0">
                          <a:solidFill>
                            <a:schemeClr val="tx1"/>
                          </a:solidFill>
                          <a:latin typeface="Times New Roman" pitchFamily="18" charset="0"/>
                          <a:ea typeface="Times New Roman"/>
                          <a:cs typeface="Times New Roman" pitchFamily="18" charset="0"/>
                        </a:rPr>
                        <a:t>Grövre </a:t>
                      </a:r>
                      <a:r>
                        <a:rPr lang="sv-SE" sz="1000" baseline="0" dirty="0">
                          <a:solidFill>
                            <a:schemeClr val="tx1"/>
                          </a:solidFill>
                          <a:latin typeface="Times New Roman" pitchFamily="18" charset="0"/>
                          <a:ea typeface="Times New Roman"/>
                          <a:cs typeface="Times New Roman" pitchFamily="18" charset="0"/>
                        </a:rPr>
                        <a:t>m</a:t>
                      </a:r>
                      <a:r>
                        <a:rPr lang="sv-SE" sz="1000" dirty="0">
                          <a:solidFill>
                            <a:schemeClr val="tx1"/>
                          </a:solidFill>
                          <a:latin typeface="Times New Roman" pitchFamily="18" charset="0"/>
                          <a:ea typeface="Times New Roman"/>
                          <a:cs typeface="Times New Roman" pitchFamily="18" charset="0"/>
                        </a:rPr>
                        <a:t>oräner el sandjordar. Över högsta kustlinjen</a:t>
                      </a:r>
                    </a:p>
                    <a:p>
                      <a:pPr>
                        <a:lnSpc>
                          <a:spcPts val="1400"/>
                        </a:lnSpc>
                        <a:spcAft>
                          <a:spcPts val="0"/>
                        </a:spcAft>
                      </a:pPr>
                      <a:r>
                        <a:rPr lang="sv-SE" sz="1000" dirty="0">
                          <a:solidFill>
                            <a:schemeClr val="tx1"/>
                          </a:solidFill>
                          <a:latin typeface="Times New Roman" pitchFamily="18" charset="0"/>
                          <a:ea typeface="Times New Roman"/>
                          <a:cs typeface="Times New Roman" pitchFamily="18" charset="0"/>
                        </a:rPr>
                        <a:t>Skogsmark över HK</a:t>
                      </a:r>
                      <a:endParaRPr lang="sv-SE" sz="1100" dirty="0">
                        <a:solidFill>
                          <a:schemeClr val="tx1"/>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sv-SE" sz="1000" b="1" dirty="0">
                          <a:solidFill>
                            <a:schemeClr val="tx1"/>
                          </a:solidFill>
                          <a:latin typeface="Times New Roman"/>
                          <a:ea typeface="Times New Roman"/>
                        </a:rPr>
                        <a:t>6</a:t>
                      </a:r>
                      <a:endParaRPr lang="sv-SE" sz="1100" b="1" dirty="0">
                        <a:solidFill>
                          <a:schemeClr val="tx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r h="306778">
                <a:tc>
                  <a:txBody>
                    <a:bodyPr/>
                    <a:lstStyle/>
                    <a:p>
                      <a:pPr>
                        <a:lnSpc>
                          <a:spcPts val="1400"/>
                        </a:lnSpc>
                        <a:spcAft>
                          <a:spcPts val="0"/>
                        </a:spcAft>
                      </a:pPr>
                      <a:endParaRPr lang="sv-SE" sz="1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400"/>
                        </a:lnSpc>
                        <a:spcAft>
                          <a:spcPts val="0"/>
                        </a:spcAft>
                      </a:pPr>
                      <a:r>
                        <a:rPr lang="sv-SE" sz="1000" dirty="0">
                          <a:solidFill>
                            <a:schemeClr val="tx1"/>
                          </a:solidFill>
                          <a:latin typeface="Times New Roman" pitchFamily="18" charset="0"/>
                          <a:ea typeface="Times New Roman"/>
                          <a:cs typeface="Times New Roman" pitchFamily="18" charset="0"/>
                        </a:rPr>
                        <a:t>Utlopp anlagt som infiltrationsdike (sid 13).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sv-SE" sz="1100" b="1" dirty="0">
                          <a:solidFill>
                            <a:schemeClr val="tx1"/>
                          </a:solidFill>
                          <a:latin typeface="Times New Roman"/>
                          <a:ea typeface="Times New Roman"/>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8" name="Rektangel 7"/>
          <p:cNvSpPr/>
          <p:nvPr/>
        </p:nvSpPr>
        <p:spPr>
          <a:xfrm>
            <a:off x="846834" y="476672"/>
            <a:ext cx="7776864" cy="646331"/>
          </a:xfrm>
          <a:prstGeom prst="rect">
            <a:avLst/>
          </a:prstGeom>
        </p:spPr>
        <p:txBody>
          <a:bodyPr wrap="square">
            <a:spAutoFit/>
          </a:bodyPr>
          <a:lstStyle/>
          <a:p>
            <a:r>
              <a:rPr lang="sv-SE" b="1" dirty="0">
                <a:latin typeface="Verdana" pitchFamily="34" charset="0"/>
                <a:ea typeface="Verdana" pitchFamily="34" charset="0"/>
                <a:cs typeface="Verdana" pitchFamily="34" charset="0"/>
              </a:rPr>
              <a:t>Bedömning av fosforrening i mark- retentionsklasser och retentionsträcka </a:t>
            </a:r>
          </a:p>
        </p:txBody>
      </p:sp>
      <p:sp>
        <p:nvSpPr>
          <p:cNvPr id="9" name="textruta 8"/>
          <p:cNvSpPr txBox="1"/>
          <p:nvPr/>
        </p:nvSpPr>
        <p:spPr>
          <a:xfrm>
            <a:off x="904225" y="1844824"/>
            <a:ext cx="2650038" cy="5170646"/>
          </a:xfrm>
          <a:prstGeom prst="rect">
            <a:avLst/>
          </a:prstGeom>
          <a:noFill/>
        </p:spPr>
        <p:txBody>
          <a:bodyPr wrap="square" rtlCol="0">
            <a:spAutoFit/>
          </a:bodyPr>
          <a:lstStyle/>
          <a:p>
            <a:r>
              <a:rPr lang="sv-SE" sz="1100" dirty="0"/>
              <a:t>Faktorer  som påverkar självrening av fosfor kan sammanfattas:</a:t>
            </a:r>
          </a:p>
          <a:p>
            <a:endParaRPr lang="sv-SE" sz="1100" dirty="0"/>
          </a:p>
          <a:p>
            <a:pPr marL="88900" indent="-87313"/>
            <a:r>
              <a:rPr lang="sv-SE" sz="1100" dirty="0"/>
              <a:t>-  </a:t>
            </a:r>
            <a:r>
              <a:rPr lang="sv-SE" sz="1100" b="1" dirty="0"/>
              <a:t>Hydrogeologi</a:t>
            </a:r>
            <a:r>
              <a:rPr lang="sv-SE" sz="1100" dirty="0"/>
              <a:t> – hur och hur länge vattnet rör sig från anläggningen fram till det att det tränger fram som ett grundvattenutflöde.  Lutning och jordart (kornstorlek och </a:t>
            </a:r>
            <a:r>
              <a:rPr lang="sv-SE" sz="1100" dirty="0">
                <a:solidFill>
                  <a:srgbClr val="FF0000"/>
                </a:solidFill>
              </a:rPr>
              <a:t>kornstorleks</a:t>
            </a:r>
            <a:r>
              <a:rPr lang="sv-SE" sz="1100" dirty="0"/>
              <a:t>fördelning) spelar här en viktig roll.</a:t>
            </a:r>
          </a:p>
          <a:p>
            <a:pPr marL="88900" indent="-87313"/>
            <a:r>
              <a:rPr lang="sv-SE" sz="1100" dirty="0"/>
              <a:t>-  </a:t>
            </a:r>
            <a:r>
              <a:rPr lang="sv-SE" sz="1100" b="1" dirty="0"/>
              <a:t>Markkemi</a:t>
            </a:r>
            <a:r>
              <a:rPr lang="sv-SE" sz="1100" dirty="0"/>
              <a:t>  - förekomst av aluminium , järn och kalk. Här reglerar surhetsgrad  och syretillstånd fosforns fastläggning </a:t>
            </a:r>
          </a:p>
          <a:p>
            <a:pPr marL="88900" indent="-87313">
              <a:buFontTx/>
              <a:buChar char="-"/>
            </a:pPr>
            <a:r>
              <a:rPr lang="sv-SE" sz="1100" b="1" dirty="0"/>
              <a:t>Markliv och vegetation </a:t>
            </a:r>
            <a:r>
              <a:rPr lang="sv-SE" sz="1100" dirty="0"/>
              <a:t>– </a:t>
            </a:r>
            <a:r>
              <a:rPr lang="sv-SE" sz="1100" dirty="0" err="1"/>
              <a:t>Vegetation</a:t>
            </a:r>
            <a:r>
              <a:rPr lang="sv-SE" sz="1100" dirty="0"/>
              <a:t>, speciellt träd och buskar, har betydelse genom växtupptag</a:t>
            </a:r>
          </a:p>
          <a:p>
            <a:pPr marL="88900" indent="-87313">
              <a:buFontTx/>
              <a:buChar char="-"/>
            </a:pPr>
            <a:endParaRPr lang="sv-SE" sz="1100" dirty="0"/>
          </a:p>
          <a:p>
            <a:r>
              <a:rPr lang="sv-SE" sz="1100" dirty="0"/>
              <a:t>I tabellen intill  har faktorerna sammanvägts i fyra marktyper. För varje  typ är kapacitet för  retention angiven i gram fosfor per meter retentionssträcka . Storleken på  retentionen är lågt satt för att undvika risk för överskattning. </a:t>
            </a:r>
          </a:p>
          <a:p>
            <a:endParaRPr lang="sv-SE" sz="1100" dirty="0"/>
          </a:p>
          <a:p>
            <a:r>
              <a:rPr lang="sv-SE" sz="1100" dirty="0"/>
              <a:t>Störst kapacitet för retention har man närmast utsläppspunkten. Med avståndet avtar koncentration samtidigt som  tendens för vattnet  att söka sig till vissa flödesvägar</a:t>
            </a:r>
          </a:p>
          <a:p>
            <a:endParaRPr lang="sv-SE" sz="1100" dirty="0"/>
          </a:p>
          <a:p>
            <a:endParaRPr lang="sv-SE" sz="1100" dirty="0"/>
          </a:p>
        </p:txBody>
      </p:sp>
      <p:sp>
        <p:nvSpPr>
          <p:cNvPr id="10" name="textruta 9"/>
          <p:cNvSpPr txBox="1"/>
          <p:nvPr/>
        </p:nvSpPr>
        <p:spPr>
          <a:xfrm>
            <a:off x="899592" y="1124744"/>
            <a:ext cx="8064896" cy="646331"/>
          </a:xfrm>
          <a:prstGeom prst="rect">
            <a:avLst/>
          </a:prstGeom>
          <a:noFill/>
        </p:spPr>
        <p:txBody>
          <a:bodyPr wrap="square" rtlCol="0">
            <a:spAutoFit/>
          </a:bodyPr>
          <a:lstStyle/>
          <a:p>
            <a:r>
              <a:rPr lang="sv-SE" sz="1200" i="1" dirty="0"/>
              <a:t>Bedömningsverktyget anger ungefärlig storlek för den självrening av fosfor i mark på en given plats. Verktyget  förenklar de komplexa samband som påverkar självreningens två enkla bedömningsgrunder, nämligen ”retentionsklass” och ”retentionssträcka” </a:t>
            </a:r>
          </a:p>
        </p:txBody>
      </p:sp>
      <p:graphicFrame>
        <p:nvGraphicFramePr>
          <p:cNvPr id="11" name="Tabell 10"/>
          <p:cNvGraphicFramePr>
            <a:graphicFrameLocks noGrp="1"/>
          </p:cNvGraphicFramePr>
          <p:nvPr/>
        </p:nvGraphicFramePr>
        <p:xfrm>
          <a:off x="3779912" y="6165304"/>
          <a:ext cx="5112569" cy="332232"/>
        </p:xfrm>
        <a:graphic>
          <a:graphicData uri="http://schemas.openxmlformats.org/drawingml/2006/table">
            <a:tbl>
              <a:tblPr/>
              <a:tblGrid>
                <a:gridCol w="1931969">
                  <a:extLst>
                    <a:ext uri="{9D8B030D-6E8A-4147-A177-3AD203B41FA5}">
                      <a16:colId xmlns:a16="http://schemas.microsoft.com/office/drawing/2014/main" val="20000"/>
                    </a:ext>
                  </a:extLst>
                </a:gridCol>
                <a:gridCol w="915144">
                  <a:extLst>
                    <a:ext uri="{9D8B030D-6E8A-4147-A177-3AD203B41FA5}">
                      <a16:colId xmlns:a16="http://schemas.microsoft.com/office/drawing/2014/main" val="20001"/>
                    </a:ext>
                  </a:extLst>
                </a:gridCol>
                <a:gridCol w="1021921">
                  <a:extLst>
                    <a:ext uri="{9D8B030D-6E8A-4147-A177-3AD203B41FA5}">
                      <a16:colId xmlns:a16="http://schemas.microsoft.com/office/drawing/2014/main" val="20002"/>
                    </a:ext>
                  </a:extLst>
                </a:gridCol>
                <a:gridCol w="1243535">
                  <a:extLst>
                    <a:ext uri="{9D8B030D-6E8A-4147-A177-3AD203B41FA5}">
                      <a16:colId xmlns:a16="http://schemas.microsoft.com/office/drawing/2014/main" val="20003"/>
                    </a:ext>
                  </a:extLst>
                </a:gridCol>
              </a:tblGrid>
              <a:tr h="141796">
                <a:tc>
                  <a:txBody>
                    <a:bodyPr/>
                    <a:lstStyle/>
                    <a:p>
                      <a:pPr>
                        <a:lnSpc>
                          <a:spcPts val="1400"/>
                        </a:lnSpc>
                        <a:spcAft>
                          <a:spcPts val="0"/>
                        </a:spcAft>
                      </a:pPr>
                      <a:r>
                        <a:rPr lang="sv-SE" sz="1100" dirty="0">
                          <a:solidFill>
                            <a:schemeClr val="tx1"/>
                          </a:solidFill>
                          <a:latin typeface="Times New Roman"/>
                          <a:ea typeface="Times New Roman"/>
                        </a:rPr>
                        <a:t>Retentionssträcka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400"/>
                        </a:lnSpc>
                        <a:spcAft>
                          <a:spcPts val="0"/>
                        </a:spcAft>
                      </a:pPr>
                      <a:r>
                        <a:rPr lang="sv-SE" sz="1100" b="1" dirty="0">
                          <a:solidFill>
                            <a:schemeClr val="tx1"/>
                          </a:solidFill>
                          <a:latin typeface="Times New Roman"/>
                          <a:ea typeface="Times New Roman"/>
                        </a:rPr>
                        <a:t>0-20 m</a:t>
                      </a:r>
                      <a:endParaRPr lang="sv-SE" sz="1100" dirty="0">
                        <a:solidFill>
                          <a:schemeClr val="tx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400"/>
                        </a:lnSpc>
                        <a:spcAft>
                          <a:spcPts val="0"/>
                        </a:spcAft>
                      </a:pPr>
                      <a:r>
                        <a:rPr lang="sv-SE" sz="1100" b="1" dirty="0">
                          <a:solidFill>
                            <a:schemeClr val="tx1"/>
                          </a:solidFill>
                          <a:latin typeface="Times New Roman"/>
                          <a:ea typeface="Times New Roman"/>
                        </a:rPr>
                        <a:t>20-100</a:t>
                      </a:r>
                      <a:r>
                        <a:rPr lang="sv-SE" sz="1100" b="1" baseline="0" dirty="0">
                          <a:solidFill>
                            <a:schemeClr val="tx1"/>
                          </a:solidFill>
                          <a:latin typeface="Times New Roman"/>
                          <a:ea typeface="Times New Roman"/>
                        </a:rPr>
                        <a:t> m</a:t>
                      </a:r>
                      <a:endParaRPr lang="sv-SE" sz="1100" dirty="0">
                        <a:solidFill>
                          <a:schemeClr val="tx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sv-SE" sz="1100" b="1" dirty="0">
                          <a:solidFill>
                            <a:schemeClr val="tx1"/>
                          </a:solidFill>
                          <a:latin typeface="Times New Roman"/>
                          <a:ea typeface="Times New Roman"/>
                        </a:rPr>
                        <a:t>&gt;100 m</a:t>
                      </a:r>
                      <a:endParaRPr lang="sv-SE" sz="1100" dirty="0">
                        <a:solidFill>
                          <a:schemeClr val="tx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1796">
                <a:tc>
                  <a:txBody>
                    <a:bodyPr/>
                    <a:lstStyle/>
                    <a:p>
                      <a:pPr>
                        <a:lnSpc>
                          <a:spcPts val="1400"/>
                        </a:lnSpc>
                        <a:spcAft>
                          <a:spcPts val="0"/>
                        </a:spcAft>
                      </a:pPr>
                      <a:r>
                        <a:rPr lang="sv-SE" sz="1100" dirty="0">
                          <a:solidFill>
                            <a:schemeClr val="tx1"/>
                          </a:solidFill>
                          <a:latin typeface="Times New Roman"/>
                          <a:ea typeface="Times New Roman"/>
                        </a:rPr>
                        <a:t>Avståndskoefficient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400"/>
                        </a:lnSpc>
                        <a:spcAft>
                          <a:spcPts val="0"/>
                        </a:spcAft>
                      </a:pPr>
                      <a:r>
                        <a:rPr lang="sv-SE" sz="1100" dirty="0">
                          <a:solidFill>
                            <a:schemeClr val="tx1"/>
                          </a:solidFill>
                          <a:latin typeface="Times New Roman"/>
                          <a:ea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400"/>
                        </a:lnSpc>
                        <a:spcAft>
                          <a:spcPts val="0"/>
                        </a:spcAft>
                      </a:pPr>
                      <a:r>
                        <a:rPr lang="sv-SE" sz="1100" dirty="0">
                          <a:solidFill>
                            <a:schemeClr val="tx1"/>
                          </a:solidFill>
                          <a:latin typeface="Times New Roman"/>
                          <a:ea typeface="Times New Roman"/>
                        </a:rPr>
                        <a:t>0,75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sv-SE" sz="1100" dirty="0">
                          <a:solidFill>
                            <a:schemeClr val="tx1"/>
                          </a:solidFill>
                          <a:latin typeface="Times New Roman"/>
                          <a:ea typeface="Times New Roman"/>
                        </a:rPr>
                        <a:t>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2" name="Rektangel 11"/>
          <p:cNvSpPr/>
          <p:nvPr/>
        </p:nvSpPr>
        <p:spPr>
          <a:xfrm>
            <a:off x="3707904" y="5517232"/>
            <a:ext cx="5112568" cy="600164"/>
          </a:xfrm>
          <a:prstGeom prst="rect">
            <a:avLst/>
          </a:prstGeom>
        </p:spPr>
        <p:txBody>
          <a:bodyPr wrap="square">
            <a:spAutoFit/>
          </a:bodyPr>
          <a:lstStyle/>
          <a:p>
            <a:r>
              <a:rPr lang="sv-SE" sz="1100" dirty="0"/>
              <a:t>Avståndsklasser används för att ta hänsyn till avtagande retention med avstånd . Koefficienter anpassade efter avloppsmodellen </a:t>
            </a:r>
            <a:r>
              <a:rPr lang="sv-SE" sz="1100" dirty="0" err="1"/>
              <a:t>WebGIS</a:t>
            </a:r>
            <a:r>
              <a:rPr lang="sv-SE" sz="1100" dirty="0"/>
              <a:t> </a:t>
            </a:r>
            <a:r>
              <a:rPr lang="sv-SE" sz="1100" dirty="0" err="1"/>
              <a:t>avlop</a:t>
            </a:r>
            <a:r>
              <a:rPr lang="sv-SE" sz="1100" dirty="0"/>
              <a:t>, </a:t>
            </a:r>
            <a:r>
              <a:rPr lang="sv-SE" sz="1100" dirty="0" err="1"/>
              <a:t>Bioforsk.se</a:t>
            </a:r>
            <a:r>
              <a:rPr lang="sv-SE" sz="1100" dirty="0"/>
              <a:t>, se vidare fallstudier i bakgrundsrapport.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latshållare för sidfot 1"/>
          <p:cNvSpPr txBox="1">
            <a:spLocks/>
          </p:cNvSpPr>
          <p:nvPr/>
        </p:nvSpPr>
        <p:spPr>
          <a:xfrm rot="19631383">
            <a:off x="-726774" y="3304073"/>
            <a:ext cx="1053877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0" b="0" i="0" u="none" strike="noStrike" kern="1200" cap="none" spc="0" normalizeH="0" baseline="0" noProof="0" dirty="0">
                <a:ln>
                  <a:noFill/>
                </a:ln>
                <a:solidFill>
                  <a:schemeClr val="bg1">
                    <a:lumMod val="95000"/>
                  </a:schemeClr>
                </a:solidFill>
                <a:effectLst/>
                <a:uLnTx/>
                <a:uFillTx/>
                <a:latin typeface="+mn-lt"/>
                <a:ea typeface="+mn-ea"/>
                <a:cs typeface="+mn-cs"/>
              </a:rPr>
              <a:t>Arbetshandling 150209</a:t>
            </a:r>
          </a:p>
        </p:txBody>
      </p:sp>
      <p:grpSp>
        <p:nvGrpSpPr>
          <p:cNvPr id="18" name="Grupp 17"/>
          <p:cNvGrpSpPr/>
          <p:nvPr/>
        </p:nvGrpSpPr>
        <p:grpSpPr>
          <a:xfrm>
            <a:off x="3347864" y="332656"/>
            <a:ext cx="5796135" cy="6336704"/>
            <a:chOff x="3347864" y="332656"/>
            <a:chExt cx="5796135" cy="6336704"/>
          </a:xfrm>
        </p:grpSpPr>
        <p:pic>
          <p:nvPicPr>
            <p:cNvPr id="3076" name="Picture 4"/>
            <p:cNvPicPr>
              <a:picLocks noChangeAspect="1" noChangeArrowheads="1"/>
            </p:cNvPicPr>
            <p:nvPr/>
          </p:nvPicPr>
          <p:blipFill>
            <a:blip r:embed="rId3" cstate="print"/>
            <a:srcRect/>
            <a:stretch>
              <a:fillRect/>
            </a:stretch>
          </p:blipFill>
          <p:spPr bwMode="auto">
            <a:xfrm>
              <a:off x="3400186" y="4797152"/>
              <a:ext cx="5743813" cy="1872208"/>
            </a:xfrm>
            <a:prstGeom prst="rect">
              <a:avLst/>
            </a:prstGeom>
            <a:noFill/>
            <a:ln w="9525">
              <a:noFill/>
              <a:miter lim="800000"/>
              <a:headEnd/>
              <a:tailEnd/>
            </a:ln>
          </p:spPr>
        </p:pic>
        <p:pic>
          <p:nvPicPr>
            <p:cNvPr id="4" name="Picture 3"/>
            <p:cNvPicPr>
              <a:picLocks noChangeAspect="1" noChangeArrowheads="1"/>
            </p:cNvPicPr>
            <p:nvPr/>
          </p:nvPicPr>
          <p:blipFill>
            <a:blip r:embed="rId4" cstate="print"/>
            <a:srcRect/>
            <a:stretch>
              <a:fillRect/>
            </a:stretch>
          </p:blipFill>
          <p:spPr bwMode="auto">
            <a:xfrm>
              <a:off x="3419872" y="2636912"/>
              <a:ext cx="5494285" cy="2139503"/>
            </a:xfrm>
            <a:prstGeom prst="rect">
              <a:avLst/>
            </a:prstGeom>
            <a:noFill/>
            <a:ln w="9525">
              <a:noFill/>
              <a:miter lim="800000"/>
              <a:headEnd/>
              <a:tailEnd/>
            </a:ln>
          </p:spPr>
        </p:pic>
        <p:pic>
          <p:nvPicPr>
            <p:cNvPr id="2" name="Picture 2"/>
            <p:cNvPicPr>
              <a:picLocks noChangeAspect="1" noChangeArrowheads="1"/>
            </p:cNvPicPr>
            <p:nvPr/>
          </p:nvPicPr>
          <p:blipFill>
            <a:blip r:embed="rId5" cstate="print"/>
            <a:srcRect/>
            <a:stretch>
              <a:fillRect/>
            </a:stretch>
          </p:blipFill>
          <p:spPr bwMode="auto">
            <a:xfrm>
              <a:off x="3347864" y="332656"/>
              <a:ext cx="5184576" cy="2330507"/>
            </a:xfrm>
            <a:prstGeom prst="rect">
              <a:avLst/>
            </a:prstGeom>
            <a:noFill/>
            <a:ln w="9525">
              <a:noFill/>
              <a:miter lim="800000"/>
              <a:headEnd/>
              <a:tailEnd/>
            </a:ln>
          </p:spPr>
        </p:pic>
      </p:grpSp>
      <p:sp>
        <p:nvSpPr>
          <p:cNvPr id="3" name="Text Box 6"/>
          <p:cNvSpPr txBox="1">
            <a:spLocks noChangeArrowheads="1"/>
          </p:cNvSpPr>
          <p:nvPr/>
        </p:nvSpPr>
        <p:spPr bwMode="auto">
          <a:xfrm>
            <a:off x="4714876" y="260648"/>
            <a:ext cx="4276725"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r">
              <a:spcBef>
                <a:spcPct val="50000"/>
              </a:spcBef>
              <a:defRPr/>
            </a:pPr>
            <a:r>
              <a:rPr lang="sv-SE" sz="1000" dirty="0">
                <a:solidFill>
                  <a:schemeClr val="bg1"/>
                </a:solidFill>
                <a:cs typeface="+mn-cs"/>
              </a:rPr>
              <a:t>P- Retention Möte Uppsala kommun 2014-02-07</a:t>
            </a:r>
          </a:p>
        </p:txBody>
      </p:sp>
      <p:sp>
        <p:nvSpPr>
          <p:cNvPr id="6" name="Rektangel 5"/>
          <p:cNvSpPr/>
          <p:nvPr/>
        </p:nvSpPr>
        <p:spPr>
          <a:xfrm>
            <a:off x="539552" y="404664"/>
            <a:ext cx="2880320" cy="369332"/>
          </a:xfrm>
          <a:prstGeom prst="rect">
            <a:avLst/>
          </a:prstGeom>
        </p:spPr>
        <p:txBody>
          <a:bodyPr wrap="square">
            <a:spAutoFit/>
          </a:bodyPr>
          <a:lstStyle/>
          <a:p>
            <a:r>
              <a:rPr lang="sv-SE" b="1" dirty="0">
                <a:latin typeface="Verdana" pitchFamily="34" charset="0"/>
                <a:ea typeface="Verdana" pitchFamily="34" charset="0"/>
                <a:cs typeface="Verdana" pitchFamily="34" charset="0"/>
              </a:rPr>
              <a:t>Landskapstyper </a:t>
            </a:r>
          </a:p>
        </p:txBody>
      </p:sp>
      <p:sp>
        <p:nvSpPr>
          <p:cNvPr id="7" name="textruta 6"/>
          <p:cNvSpPr txBox="1"/>
          <p:nvPr/>
        </p:nvSpPr>
        <p:spPr>
          <a:xfrm>
            <a:off x="539552" y="1628800"/>
            <a:ext cx="2952328" cy="5016758"/>
          </a:xfrm>
          <a:prstGeom prst="rect">
            <a:avLst/>
          </a:prstGeom>
          <a:noFill/>
        </p:spPr>
        <p:txBody>
          <a:bodyPr wrap="square" rtlCol="0">
            <a:spAutoFit/>
          </a:bodyPr>
          <a:lstStyle/>
          <a:p>
            <a:r>
              <a:rPr lang="sv-SE" sz="1000" b="1" dirty="0"/>
              <a:t>Skogslandskapet</a:t>
            </a:r>
          </a:p>
          <a:p>
            <a:r>
              <a:rPr lang="sv-SE" sz="1000" dirty="0"/>
              <a:t>Typiskt glest bebyggt. Jordarter mäktiga  och rymmer grundvatten året runt. Höga träd finns.</a:t>
            </a:r>
          </a:p>
          <a:p>
            <a:r>
              <a:rPr lang="sv-SE" sz="1000" u="sng" dirty="0"/>
              <a:t>Risk för förorening av brunnar</a:t>
            </a:r>
            <a:r>
              <a:rPr lang="sv-SE" sz="1000" dirty="0"/>
              <a:t>: mycket liten</a:t>
            </a:r>
          </a:p>
          <a:p>
            <a:r>
              <a:rPr lang="sv-SE" sz="1000" u="sng" dirty="0"/>
              <a:t>Potential för retention</a:t>
            </a:r>
            <a:r>
              <a:rPr lang="sv-SE" sz="1000" dirty="0"/>
              <a:t>: hög (klass D, sid 15)</a:t>
            </a:r>
          </a:p>
          <a:p>
            <a:r>
              <a:rPr lang="sv-SE" sz="1000" u="sng" dirty="0"/>
              <a:t>Övergödningsrisk</a:t>
            </a:r>
            <a:r>
              <a:rPr lang="sv-SE" sz="1000" dirty="0"/>
              <a:t>:  ofta mindre känsligt</a:t>
            </a:r>
          </a:p>
          <a:p>
            <a:endParaRPr lang="sv-SE" sz="1000" dirty="0"/>
          </a:p>
          <a:p>
            <a:r>
              <a:rPr lang="sv-SE" sz="1000" b="1" dirty="0"/>
              <a:t>Jordbruksbygd</a:t>
            </a:r>
          </a:p>
          <a:p>
            <a:r>
              <a:rPr lang="sv-SE" sz="1000" dirty="0"/>
              <a:t>Ofta relativt glest befolkat. Jordarter ofta mäktiga med typisk lagerföljd, svallad morän i höjdlägen, längre svallsand som övergår i finsediment. I dalgångens mitt ofta ler som överlagrar morän och andra vattenförande lager. Utsläpp i morän och svallsand  lagras ofta i under leran  (under recipient)</a:t>
            </a:r>
          </a:p>
          <a:p>
            <a:r>
              <a:rPr lang="sv-SE" sz="1000" u="sng" dirty="0"/>
              <a:t>Risk för förorening av brunnar</a:t>
            </a:r>
            <a:r>
              <a:rPr lang="sv-SE" sz="1000" dirty="0"/>
              <a:t>: normalt liten</a:t>
            </a:r>
          </a:p>
          <a:p>
            <a:r>
              <a:rPr lang="sv-SE" sz="1000" u="sng" dirty="0"/>
              <a:t>Potential för retention</a:t>
            </a:r>
            <a:r>
              <a:rPr lang="sv-SE" sz="1000" dirty="0"/>
              <a:t>: normalt relativt hög (klass C, sid 15)</a:t>
            </a:r>
          </a:p>
          <a:p>
            <a:r>
              <a:rPr lang="sv-SE" sz="1000" u="sng" dirty="0"/>
              <a:t>Övergödningsrisk</a:t>
            </a:r>
            <a:r>
              <a:rPr lang="sv-SE" sz="1000" dirty="0"/>
              <a:t>: ytvatten ofta näringsrika men har ofta snabb vattenomsättning varför känsligheten är liten.  </a:t>
            </a:r>
          </a:p>
          <a:p>
            <a:endParaRPr lang="sv-SE" sz="1000" dirty="0"/>
          </a:p>
          <a:p>
            <a:r>
              <a:rPr lang="sv-SE" sz="1000" b="1" dirty="0"/>
              <a:t>Klippkust/strand</a:t>
            </a:r>
          </a:p>
          <a:p>
            <a:r>
              <a:rPr lang="sv-SE" sz="1000" dirty="0"/>
              <a:t>Ibland (omvandlingsområden) tätbebyggt med många brunnar. Lagerföljd som jordbruksbygd men jordarna tunnare. Grundvatten sparsamt och osammanhängande.  Variationer över året</a:t>
            </a:r>
          </a:p>
          <a:p>
            <a:r>
              <a:rPr lang="sv-SE" sz="1000" u="sng" dirty="0"/>
              <a:t>Risk för förorening av brunnar</a:t>
            </a:r>
            <a:r>
              <a:rPr lang="sv-SE" sz="1000" dirty="0"/>
              <a:t>: stor </a:t>
            </a:r>
          </a:p>
          <a:p>
            <a:r>
              <a:rPr lang="sv-SE" sz="1000" u="sng" dirty="0"/>
              <a:t>Potential för retention</a:t>
            </a:r>
            <a:r>
              <a:rPr lang="sv-SE" sz="1000" dirty="0"/>
              <a:t>: svag (klass A el B, sid 15)</a:t>
            </a:r>
          </a:p>
          <a:p>
            <a:r>
              <a:rPr lang="sv-SE" sz="1000" u="sng" dirty="0"/>
              <a:t>Övergödningsrisk</a:t>
            </a:r>
            <a:r>
              <a:rPr lang="sv-SE" sz="1000" dirty="0"/>
              <a:t>: Ofta känsligt ytvatten, speciellt om bebyggelsen ligger runt klarvattensjö med litet tillrinningsområde</a:t>
            </a:r>
          </a:p>
          <a:p>
            <a:endParaRPr lang="sv-SE" sz="1000" dirty="0"/>
          </a:p>
        </p:txBody>
      </p:sp>
      <p:sp>
        <p:nvSpPr>
          <p:cNvPr id="11" name="textruta 10"/>
          <p:cNvSpPr txBox="1"/>
          <p:nvPr/>
        </p:nvSpPr>
        <p:spPr>
          <a:xfrm>
            <a:off x="6408712" y="4996155"/>
            <a:ext cx="2160240" cy="646331"/>
          </a:xfrm>
          <a:prstGeom prst="rect">
            <a:avLst/>
          </a:prstGeom>
          <a:noFill/>
        </p:spPr>
        <p:txBody>
          <a:bodyPr wrap="square" rtlCol="0">
            <a:spAutoFit/>
          </a:bodyPr>
          <a:lstStyle/>
          <a:p>
            <a:r>
              <a:rPr lang="sv-SE" dirty="0"/>
              <a:t>C. Klippkust/strand</a:t>
            </a:r>
          </a:p>
          <a:p>
            <a:endParaRPr lang="sv-SE" dirty="0"/>
          </a:p>
        </p:txBody>
      </p:sp>
      <p:sp>
        <p:nvSpPr>
          <p:cNvPr id="12" name="textruta 11"/>
          <p:cNvSpPr txBox="1"/>
          <p:nvPr/>
        </p:nvSpPr>
        <p:spPr>
          <a:xfrm>
            <a:off x="6516216" y="2852936"/>
            <a:ext cx="2160240" cy="646331"/>
          </a:xfrm>
          <a:prstGeom prst="rect">
            <a:avLst/>
          </a:prstGeom>
          <a:noFill/>
        </p:spPr>
        <p:txBody>
          <a:bodyPr wrap="square" rtlCol="0">
            <a:spAutoFit/>
          </a:bodyPr>
          <a:lstStyle/>
          <a:p>
            <a:r>
              <a:rPr lang="sv-SE" dirty="0"/>
              <a:t>B. Jordbruksbygd</a:t>
            </a:r>
          </a:p>
          <a:p>
            <a:endParaRPr lang="sv-SE" dirty="0"/>
          </a:p>
        </p:txBody>
      </p:sp>
      <p:sp>
        <p:nvSpPr>
          <p:cNvPr id="13" name="textruta 12"/>
          <p:cNvSpPr txBox="1"/>
          <p:nvPr/>
        </p:nvSpPr>
        <p:spPr>
          <a:xfrm>
            <a:off x="6660232" y="490917"/>
            <a:ext cx="2160240" cy="646331"/>
          </a:xfrm>
          <a:prstGeom prst="rect">
            <a:avLst/>
          </a:prstGeom>
          <a:noFill/>
        </p:spPr>
        <p:txBody>
          <a:bodyPr wrap="square" rtlCol="0">
            <a:spAutoFit/>
          </a:bodyPr>
          <a:lstStyle/>
          <a:p>
            <a:r>
              <a:rPr lang="sv-SE" dirty="0"/>
              <a:t>A. Skogsland</a:t>
            </a:r>
          </a:p>
          <a:p>
            <a:endParaRPr lang="sv-SE" dirty="0"/>
          </a:p>
        </p:txBody>
      </p:sp>
      <p:sp>
        <p:nvSpPr>
          <p:cNvPr id="17" name="textruta 16"/>
          <p:cNvSpPr txBox="1"/>
          <p:nvPr/>
        </p:nvSpPr>
        <p:spPr>
          <a:xfrm>
            <a:off x="539552" y="764704"/>
            <a:ext cx="2808312" cy="830997"/>
          </a:xfrm>
          <a:prstGeom prst="rect">
            <a:avLst/>
          </a:prstGeom>
          <a:noFill/>
        </p:spPr>
        <p:txBody>
          <a:bodyPr wrap="square" rtlCol="0">
            <a:spAutoFit/>
          </a:bodyPr>
          <a:lstStyle/>
          <a:p>
            <a:r>
              <a:rPr lang="sv-SE" sz="1200" i="1" dirty="0"/>
              <a:t>Då verktyget skall appliceras i ett sammanhang då alla miljöbalkens hänsynskrav skall beaktas,  är det lämpligt att utgå från olika landskapstyper. </a:t>
            </a:r>
          </a:p>
        </p:txBody>
      </p:sp>
      <p:sp>
        <p:nvSpPr>
          <p:cNvPr id="19" name="textruta 18"/>
          <p:cNvSpPr txBox="1"/>
          <p:nvPr/>
        </p:nvSpPr>
        <p:spPr>
          <a:xfrm>
            <a:off x="1043608" y="6597352"/>
            <a:ext cx="6696744" cy="338554"/>
          </a:xfrm>
          <a:prstGeom prst="rect">
            <a:avLst/>
          </a:prstGeom>
          <a:noFill/>
        </p:spPr>
        <p:txBody>
          <a:bodyPr wrap="square" rtlCol="0">
            <a:spAutoFit/>
          </a:bodyPr>
          <a:lstStyle/>
          <a:p>
            <a:pPr lvl="0" eaLnBrk="0" fontAlgn="base" hangingPunct="0">
              <a:spcBef>
                <a:spcPct val="0"/>
              </a:spcBef>
              <a:spcAft>
                <a:spcPct val="0"/>
              </a:spcAft>
              <a:tabLst>
                <a:tab pos="4500563" algn="r"/>
              </a:tabLst>
            </a:pPr>
            <a:r>
              <a:rPr lang="sv-SE" altLang="ja-JP" sz="800" dirty="0">
                <a:solidFill>
                  <a:srgbClr val="0F3777"/>
                </a:solidFill>
                <a:ea typeface="Verdana" pitchFamily="34" charset="0"/>
                <a:cs typeface="Verdana" pitchFamily="34" charset="0"/>
              </a:rPr>
              <a:t>Bedömning av självrening vid prövning av små avlopp –  fosfor och smittskydd. Verktyg,  Rapport till  </a:t>
            </a:r>
            <a:r>
              <a:rPr lang="sv-SE" altLang="ja-JP" sz="800" dirty="0" err="1">
                <a:solidFill>
                  <a:srgbClr val="0F3777"/>
                </a:solidFill>
                <a:ea typeface="Verdana" pitchFamily="34" charset="0"/>
                <a:cs typeface="Verdana" pitchFamily="34" charset="0"/>
              </a:rPr>
              <a:t>HaV</a:t>
            </a:r>
            <a:r>
              <a:rPr lang="sv-SE" altLang="ja-JP" sz="800" dirty="0">
                <a:solidFill>
                  <a:srgbClr val="0F3777"/>
                </a:solidFill>
                <a:ea typeface="Verdana" pitchFamily="34" charset="0"/>
                <a:cs typeface="Verdana" pitchFamily="34" charset="0"/>
              </a:rPr>
              <a:t> 2015-02-28, Ridderstolpe och Hylander, WRS</a:t>
            </a:r>
            <a:endParaRPr lang="sv-SE" altLang="ja-JP" sz="800" dirty="0">
              <a:ea typeface="Verdana" pitchFamily="34" charset="0"/>
              <a:cs typeface="Verdana" pitchFamily="34" charset="0"/>
            </a:endParaRPr>
          </a:p>
          <a:p>
            <a:endParaRPr lang="sv-SE" sz="800" dirty="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sidfot 1"/>
          <p:cNvSpPr txBox="1">
            <a:spLocks/>
          </p:cNvSpPr>
          <p:nvPr/>
        </p:nvSpPr>
        <p:spPr>
          <a:xfrm rot="19631383">
            <a:off x="-726774" y="3304073"/>
            <a:ext cx="1053877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0" b="0" i="0" u="none" strike="noStrike" kern="1200" cap="none" spc="0" normalizeH="0" baseline="0" noProof="0" dirty="0">
                <a:ln>
                  <a:noFill/>
                </a:ln>
                <a:solidFill>
                  <a:schemeClr val="bg1">
                    <a:lumMod val="95000"/>
                  </a:schemeClr>
                </a:solidFill>
                <a:effectLst/>
                <a:uLnTx/>
                <a:uFillTx/>
                <a:latin typeface="+mn-lt"/>
                <a:ea typeface="+mn-ea"/>
                <a:cs typeface="+mn-cs"/>
              </a:rPr>
              <a:t>Arbetshandling 150209</a:t>
            </a:r>
          </a:p>
        </p:txBody>
      </p:sp>
      <p:sp>
        <p:nvSpPr>
          <p:cNvPr id="3" name="Platshållare för bildnummer 2"/>
          <p:cNvSpPr>
            <a:spLocks noGrp="1"/>
          </p:cNvSpPr>
          <p:nvPr>
            <p:ph type="sldNum" sz="quarter" idx="12"/>
          </p:nvPr>
        </p:nvSpPr>
        <p:spPr/>
        <p:txBody>
          <a:bodyPr/>
          <a:lstStyle/>
          <a:p>
            <a:fld id="{A991C1C4-E9CF-44D9-814E-34245E8102BD}" type="slidenum">
              <a:rPr lang="sv-SE" smtClean="0"/>
              <a:pPr/>
              <a:t>17</a:t>
            </a:fld>
            <a:endParaRPr lang="sv-SE" dirty="0"/>
          </a:p>
        </p:txBody>
      </p:sp>
      <p:sp>
        <p:nvSpPr>
          <p:cNvPr id="46" name="Rektangel 45"/>
          <p:cNvSpPr/>
          <p:nvPr/>
        </p:nvSpPr>
        <p:spPr>
          <a:xfrm>
            <a:off x="467544" y="260648"/>
            <a:ext cx="7992888" cy="369332"/>
          </a:xfrm>
          <a:prstGeom prst="rect">
            <a:avLst/>
          </a:prstGeom>
        </p:spPr>
        <p:txBody>
          <a:bodyPr wrap="square">
            <a:spAutoFit/>
          </a:bodyPr>
          <a:lstStyle/>
          <a:p>
            <a:r>
              <a:rPr lang="sv-SE" b="1" dirty="0">
                <a:latin typeface="Verdana" pitchFamily="34" charset="0"/>
                <a:ea typeface="Verdana" pitchFamily="34" charset="0"/>
                <a:cs typeface="Verdana" pitchFamily="34" charset="0"/>
              </a:rPr>
              <a:t>Självrening av fosfor i mark i olika landskapstyper </a:t>
            </a:r>
          </a:p>
        </p:txBody>
      </p:sp>
      <p:sp>
        <p:nvSpPr>
          <p:cNvPr id="49" name="textruta 48"/>
          <p:cNvSpPr txBox="1"/>
          <p:nvPr/>
        </p:nvSpPr>
        <p:spPr>
          <a:xfrm>
            <a:off x="467544" y="836712"/>
            <a:ext cx="3672408" cy="6324808"/>
          </a:xfrm>
          <a:prstGeom prst="rect">
            <a:avLst/>
          </a:prstGeom>
          <a:noFill/>
        </p:spPr>
        <p:txBody>
          <a:bodyPr wrap="square" rtlCol="0">
            <a:spAutoFit/>
          </a:bodyPr>
          <a:lstStyle/>
          <a:p>
            <a:r>
              <a:rPr lang="sv-SE" sz="1100" b="1" dirty="0"/>
              <a:t>Diagrammen</a:t>
            </a:r>
            <a:r>
              <a:rPr lang="sv-SE" sz="1100" dirty="0"/>
              <a:t> visar självrening (retention) av fosfor i mark vid utsläpp av behandlat avloppsvatten i landskapstyperna </a:t>
            </a:r>
          </a:p>
          <a:p>
            <a:pPr marL="182563" indent="-182563">
              <a:buFontTx/>
              <a:buAutoNum type="alphaUcPeriod"/>
            </a:pPr>
            <a:r>
              <a:rPr lang="sv-SE" sz="1100" dirty="0"/>
              <a:t>Skogslandskap</a:t>
            </a:r>
          </a:p>
          <a:p>
            <a:pPr marL="182563" indent="-182563">
              <a:buFontTx/>
              <a:buAutoNum type="alphaUcPeriod"/>
            </a:pPr>
            <a:r>
              <a:rPr lang="sv-SE" sz="1100" dirty="0"/>
              <a:t>Jordbrukslandskap</a:t>
            </a:r>
          </a:p>
          <a:p>
            <a:pPr marL="182563" indent="-182563">
              <a:buAutoNum type="alphaUcPeriod"/>
            </a:pPr>
            <a:r>
              <a:rPr lang="sv-SE" sz="1100" dirty="0"/>
              <a:t>Klippkust/strand</a:t>
            </a:r>
          </a:p>
          <a:p>
            <a:endParaRPr lang="sv-SE" sz="1100" dirty="0"/>
          </a:p>
          <a:p>
            <a:r>
              <a:rPr lang="sv-SE" sz="1100" b="1" dirty="0"/>
              <a:t>Kurvorna</a:t>
            </a:r>
            <a:r>
              <a:rPr lang="sv-SE" sz="1100" dirty="0"/>
              <a:t> är framräknade ur de retentionsklasser  och avståndsklasser som beskrivs på sid 15.</a:t>
            </a:r>
          </a:p>
          <a:p>
            <a:pPr marL="342900" indent="-342900">
              <a:buAutoNum type="alphaUcPeriod"/>
            </a:pPr>
            <a:endParaRPr lang="sv-SE" sz="1100" dirty="0"/>
          </a:p>
          <a:p>
            <a:r>
              <a:rPr lang="sv-SE" sz="1100" b="1" dirty="0"/>
              <a:t>Retentionssträcka</a:t>
            </a:r>
            <a:r>
              <a:rPr lang="sv-SE" sz="1100" dirty="0"/>
              <a:t> avser avståndet från utlopp i mark från anläggning (den mättade zonen) till den punkt där grundvattnet strömmar ut till ett rinnande ytvatten , se 14 samt fallstudier i bakgrundsrapporten.</a:t>
            </a:r>
          </a:p>
          <a:p>
            <a:pPr marL="342900" indent="-342900">
              <a:buAutoNum type="alphaUcPeriod"/>
            </a:pPr>
            <a:endParaRPr lang="sv-SE" sz="1100" dirty="0"/>
          </a:p>
          <a:p>
            <a:r>
              <a:rPr lang="sv-SE" sz="1100" dirty="0"/>
              <a:t>Anläggning med </a:t>
            </a:r>
            <a:r>
              <a:rPr lang="sv-SE" sz="1100" b="1" dirty="0"/>
              <a:t>komplett grundskydd </a:t>
            </a:r>
            <a:r>
              <a:rPr lang="sv-SE" sz="1100" dirty="0"/>
              <a:t>ger skydd mot lukt , spridning av smittämnen. Nivån motsvarar prestanda i en väl fungerande infiltration/markbädd, se sid 11.</a:t>
            </a:r>
          </a:p>
          <a:p>
            <a:endParaRPr lang="sv-SE" sz="1100" dirty="0"/>
          </a:p>
          <a:p>
            <a:r>
              <a:rPr lang="sv-SE" sz="1100" dirty="0"/>
              <a:t>Anläggning med </a:t>
            </a:r>
            <a:r>
              <a:rPr lang="sv-SE" sz="1100" b="1" dirty="0"/>
              <a:t>bristfälligt grundskydd avseende fosfor </a:t>
            </a:r>
            <a:r>
              <a:rPr lang="sv-SE" sz="1100" dirty="0"/>
              <a:t>är anläggningar som ej avskiljer fosfor till grundnivå och där kriterierna på sidan 11 är uppfyllda. </a:t>
            </a:r>
          </a:p>
          <a:p>
            <a:endParaRPr lang="sv-SE" sz="1100" dirty="0"/>
          </a:p>
          <a:p>
            <a:r>
              <a:rPr lang="sv-SE" sz="1000" b="1" i="1" dirty="0"/>
              <a:t>Exempel 1</a:t>
            </a:r>
            <a:r>
              <a:rPr lang="sv-SE" sz="1000" dirty="0"/>
              <a:t>. Skogsbygd, anläggning motsvarande komplett grundskydd . Utlopp placerad i morän,  Retentionssträcka  100 m.  =&gt;  Mer än 90% reduktion som skydd för ytvatten.</a:t>
            </a:r>
          </a:p>
          <a:p>
            <a:endParaRPr lang="sv-SE" sz="1000" b="1" dirty="0"/>
          </a:p>
          <a:p>
            <a:r>
              <a:rPr lang="sv-SE" sz="1000" b="1" i="1" dirty="0"/>
              <a:t>Exempel 2. </a:t>
            </a:r>
            <a:r>
              <a:rPr lang="sv-SE" sz="1000" dirty="0"/>
              <a:t>Jordbruksbygd. Anläggning motsvarande bristfälligt grundskydd.  Utlopp placerad i svallsand på morän som nedåt överlagras av ler där en å flyter.  Retentionssträcka  betydligt mer än 200 m. </a:t>
            </a:r>
          </a:p>
          <a:p>
            <a:pPr>
              <a:buFont typeface="Symbol"/>
              <a:buChar char="Þ"/>
            </a:pPr>
            <a:r>
              <a:rPr lang="sv-SE" sz="1000" dirty="0"/>
              <a:t>Mer än 70 % reduktion  som skydd för ytvatten</a:t>
            </a:r>
          </a:p>
          <a:p>
            <a:pPr>
              <a:buFont typeface="Symbol"/>
              <a:buChar char="Þ"/>
            </a:pPr>
            <a:endParaRPr lang="sv-SE" sz="1000" dirty="0"/>
          </a:p>
          <a:p>
            <a:r>
              <a:rPr lang="sv-SE" sz="1000" b="1" i="1" dirty="0"/>
              <a:t>Exempel 3. </a:t>
            </a:r>
            <a:r>
              <a:rPr lang="sv-SE" sz="1000" dirty="0"/>
              <a:t>Klippkust. Anläggning med bristfälligt grundskydd.  Utlopp i morän  200 m från strand.</a:t>
            </a:r>
          </a:p>
          <a:p>
            <a:r>
              <a:rPr lang="sv-SE" sz="1000" dirty="0"/>
              <a:t>=&gt;  Knappt 40% reduktion som skydd mot ytvatten. </a:t>
            </a:r>
          </a:p>
          <a:p>
            <a:endParaRPr lang="sv-SE" sz="1100" dirty="0"/>
          </a:p>
          <a:p>
            <a:endParaRPr lang="sv-SE" sz="1100" dirty="0"/>
          </a:p>
          <a:p>
            <a:endParaRPr lang="sv-SE" sz="1100" dirty="0"/>
          </a:p>
        </p:txBody>
      </p:sp>
      <p:pic>
        <p:nvPicPr>
          <p:cNvPr id="1027" name="Picture 3"/>
          <p:cNvPicPr>
            <a:picLocks noChangeAspect="1" noChangeArrowheads="1"/>
          </p:cNvPicPr>
          <p:nvPr/>
        </p:nvPicPr>
        <p:blipFill>
          <a:blip r:embed="rId2" cstate="print"/>
          <a:srcRect/>
          <a:stretch>
            <a:fillRect/>
          </a:stretch>
        </p:blipFill>
        <p:spPr bwMode="auto">
          <a:xfrm>
            <a:off x="4283968" y="692696"/>
            <a:ext cx="4584935" cy="3002809"/>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4283968" y="3655384"/>
            <a:ext cx="4566469" cy="3013976"/>
          </a:xfrm>
          <a:prstGeom prst="rect">
            <a:avLst/>
          </a:prstGeom>
          <a:noFill/>
          <a:ln w="9525">
            <a:noFill/>
            <a:miter lim="800000"/>
            <a:headEnd/>
            <a:tailEnd/>
          </a:ln>
        </p:spPr>
      </p:pic>
      <p:sp>
        <p:nvSpPr>
          <p:cNvPr id="8" name="textruta 7"/>
          <p:cNvSpPr txBox="1"/>
          <p:nvPr/>
        </p:nvSpPr>
        <p:spPr>
          <a:xfrm>
            <a:off x="1043608" y="6597352"/>
            <a:ext cx="6696744" cy="338554"/>
          </a:xfrm>
          <a:prstGeom prst="rect">
            <a:avLst/>
          </a:prstGeom>
          <a:noFill/>
        </p:spPr>
        <p:txBody>
          <a:bodyPr wrap="square" rtlCol="0">
            <a:spAutoFit/>
          </a:bodyPr>
          <a:lstStyle/>
          <a:p>
            <a:pPr lvl="0" eaLnBrk="0" fontAlgn="base" hangingPunct="0">
              <a:spcBef>
                <a:spcPct val="0"/>
              </a:spcBef>
              <a:spcAft>
                <a:spcPct val="0"/>
              </a:spcAft>
              <a:tabLst>
                <a:tab pos="4500563" algn="r"/>
              </a:tabLst>
            </a:pPr>
            <a:r>
              <a:rPr lang="sv-SE" altLang="ja-JP" sz="800" dirty="0">
                <a:solidFill>
                  <a:srgbClr val="0F3777"/>
                </a:solidFill>
                <a:ea typeface="Verdana" pitchFamily="34" charset="0"/>
                <a:cs typeface="Verdana" pitchFamily="34" charset="0"/>
              </a:rPr>
              <a:t>Bedömning av självrening vid prövning av små avlopp –  fosfor och smittskydd. Verktyg,  Rapport till  </a:t>
            </a:r>
            <a:r>
              <a:rPr lang="sv-SE" altLang="ja-JP" sz="800" dirty="0" err="1">
                <a:solidFill>
                  <a:srgbClr val="0F3777"/>
                </a:solidFill>
                <a:ea typeface="Verdana" pitchFamily="34" charset="0"/>
                <a:cs typeface="Verdana" pitchFamily="34" charset="0"/>
              </a:rPr>
              <a:t>HaV</a:t>
            </a:r>
            <a:r>
              <a:rPr lang="sv-SE" altLang="ja-JP" sz="800" dirty="0">
                <a:solidFill>
                  <a:srgbClr val="0F3777"/>
                </a:solidFill>
                <a:ea typeface="Verdana" pitchFamily="34" charset="0"/>
                <a:cs typeface="Verdana" pitchFamily="34" charset="0"/>
              </a:rPr>
              <a:t> 2015-02-28, Ridderstolpe och Hylander, WRS</a:t>
            </a:r>
            <a:endParaRPr lang="sv-SE" altLang="ja-JP" sz="800" dirty="0">
              <a:ea typeface="Verdana" pitchFamily="34" charset="0"/>
              <a:cs typeface="Verdana" pitchFamily="34" charset="0"/>
            </a:endParaRPr>
          </a:p>
          <a:p>
            <a:endParaRPr lang="sv-SE"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Rak pil 35"/>
          <p:cNvCxnSpPr>
            <a:stCxn id="16" idx="0"/>
            <a:endCxn id="19" idx="2"/>
          </p:cNvCxnSpPr>
          <p:nvPr/>
        </p:nvCxnSpPr>
        <p:spPr>
          <a:xfrm flipV="1">
            <a:off x="7524328" y="1844243"/>
            <a:ext cx="0" cy="21422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Platshållare för bildnummer 2"/>
          <p:cNvSpPr>
            <a:spLocks noGrp="1"/>
          </p:cNvSpPr>
          <p:nvPr>
            <p:ph type="sldNum" sz="quarter" idx="12"/>
          </p:nvPr>
        </p:nvSpPr>
        <p:spPr/>
        <p:txBody>
          <a:bodyPr/>
          <a:lstStyle/>
          <a:p>
            <a:fld id="{A991C1C4-E9CF-44D9-814E-34245E8102BD}" type="slidenum">
              <a:rPr lang="sv-SE" smtClean="0"/>
              <a:pPr/>
              <a:t>18</a:t>
            </a:fld>
            <a:endParaRPr lang="sv-SE" dirty="0"/>
          </a:p>
        </p:txBody>
      </p:sp>
      <p:sp>
        <p:nvSpPr>
          <p:cNvPr id="6" name="textruta 5"/>
          <p:cNvSpPr txBox="1"/>
          <p:nvPr/>
        </p:nvSpPr>
        <p:spPr>
          <a:xfrm>
            <a:off x="611560" y="5589240"/>
            <a:ext cx="7992888" cy="738664"/>
          </a:xfrm>
          <a:prstGeom prst="rect">
            <a:avLst/>
          </a:prstGeom>
          <a:solidFill>
            <a:schemeClr val="bg1">
              <a:lumMod val="85000"/>
            </a:schemeClr>
          </a:solidFill>
          <a:effectLst>
            <a:innerShdw blurRad="63500" dist="50800" dir="2700000">
              <a:prstClr val="black">
                <a:alpha val="50000"/>
              </a:prstClr>
            </a:innerShdw>
          </a:effectLst>
        </p:spPr>
        <p:txBody>
          <a:bodyPr wrap="square" rtlCol="0">
            <a:spAutoFit/>
          </a:bodyPr>
          <a:lstStyle/>
          <a:p>
            <a:pPr algn="ctr"/>
            <a:r>
              <a:rPr lang="sv-SE" sz="1400" dirty="0"/>
              <a:t>Kartlägg/bedöm anläggningens kondition, ålder och prestanda.  Indikationer på olägenhet/risk för miljöpåverkan?  (se  kravspecifikation sid 6)</a:t>
            </a:r>
          </a:p>
          <a:p>
            <a:pPr algn="ctr"/>
            <a:r>
              <a:rPr lang="sv-SE" sz="1400" dirty="0"/>
              <a:t>Bristfälligt eller komplett grundskydd avseende fosfor? (Se sid 11)</a:t>
            </a:r>
          </a:p>
        </p:txBody>
      </p:sp>
      <p:sp>
        <p:nvSpPr>
          <p:cNvPr id="7" name="textruta 6"/>
          <p:cNvSpPr txBox="1"/>
          <p:nvPr/>
        </p:nvSpPr>
        <p:spPr>
          <a:xfrm>
            <a:off x="3275856" y="4293096"/>
            <a:ext cx="2304256" cy="523220"/>
          </a:xfrm>
          <a:prstGeom prst="rect">
            <a:avLst/>
          </a:prstGeom>
          <a:solidFill>
            <a:schemeClr val="bg1">
              <a:lumMod val="85000"/>
            </a:schemeClr>
          </a:solidFill>
          <a:effectLst>
            <a:outerShdw blurRad="50800" dist="38100" dir="5400000" algn="t" rotWithShape="0">
              <a:prstClr val="black">
                <a:alpha val="40000"/>
              </a:prstClr>
            </a:outerShdw>
          </a:effectLst>
        </p:spPr>
        <p:txBody>
          <a:bodyPr wrap="square" rtlCol="0">
            <a:spAutoFit/>
          </a:bodyPr>
          <a:lstStyle/>
          <a:p>
            <a:pPr algn="ctr"/>
            <a:r>
              <a:rPr lang="sv-SE" sz="1400" dirty="0"/>
              <a:t>Olägenhet eller indikation på felfunktion </a:t>
            </a:r>
            <a:r>
              <a:rPr lang="sv-SE" sz="1400" u="sng" dirty="0"/>
              <a:t>finns inte</a:t>
            </a:r>
          </a:p>
        </p:txBody>
      </p:sp>
      <p:sp>
        <p:nvSpPr>
          <p:cNvPr id="8" name="textruta 7"/>
          <p:cNvSpPr txBox="1"/>
          <p:nvPr/>
        </p:nvSpPr>
        <p:spPr>
          <a:xfrm>
            <a:off x="395536" y="4293096"/>
            <a:ext cx="2448272" cy="523220"/>
          </a:xfrm>
          <a:prstGeom prst="rect">
            <a:avLst/>
          </a:prstGeom>
          <a:solidFill>
            <a:schemeClr val="bg1">
              <a:lumMod val="85000"/>
            </a:schemeClr>
          </a:solidFill>
          <a:effectLst>
            <a:innerShdw blurRad="63500" dist="50800" dir="2700000">
              <a:prstClr val="black">
                <a:alpha val="50000"/>
              </a:prstClr>
            </a:innerShdw>
          </a:effectLst>
        </p:spPr>
        <p:txBody>
          <a:bodyPr wrap="square" rtlCol="0">
            <a:spAutoFit/>
          </a:bodyPr>
          <a:lstStyle/>
          <a:p>
            <a:pPr algn="ctr"/>
            <a:r>
              <a:rPr lang="sv-SE" sz="1400" dirty="0"/>
              <a:t>Olägenhet indikation på felfunktion </a:t>
            </a:r>
            <a:r>
              <a:rPr lang="sv-SE" sz="1400" u="sng" dirty="0"/>
              <a:t>finns</a:t>
            </a:r>
          </a:p>
        </p:txBody>
      </p:sp>
      <p:sp>
        <p:nvSpPr>
          <p:cNvPr id="9" name="textruta 8"/>
          <p:cNvSpPr txBox="1"/>
          <p:nvPr/>
        </p:nvSpPr>
        <p:spPr>
          <a:xfrm>
            <a:off x="539552" y="404664"/>
            <a:ext cx="8429684" cy="461665"/>
          </a:xfrm>
          <a:prstGeom prst="rect">
            <a:avLst/>
          </a:prstGeom>
          <a:noFill/>
        </p:spPr>
        <p:txBody>
          <a:bodyPr wrap="square" rtlCol="0">
            <a:spAutoFit/>
          </a:bodyPr>
          <a:lstStyle/>
          <a:p>
            <a:r>
              <a:rPr lang="sv-SE" sz="2400" b="1" dirty="0"/>
              <a:t>Verktyget steg för steg – ”befintlig anläggning”</a:t>
            </a:r>
            <a:endParaRPr lang="sv-SE" sz="2400" dirty="0"/>
          </a:p>
        </p:txBody>
      </p:sp>
      <p:sp>
        <p:nvSpPr>
          <p:cNvPr id="10" name="textruta 9"/>
          <p:cNvSpPr txBox="1"/>
          <p:nvPr/>
        </p:nvSpPr>
        <p:spPr>
          <a:xfrm>
            <a:off x="6300192" y="2906360"/>
            <a:ext cx="2376264" cy="954107"/>
          </a:xfrm>
          <a:prstGeom prst="rect">
            <a:avLst/>
          </a:prstGeom>
          <a:solidFill>
            <a:schemeClr val="accent6">
              <a:lumMod val="40000"/>
              <a:lumOff val="60000"/>
            </a:schemeClr>
          </a:solidFill>
          <a:effectLst>
            <a:innerShdw blurRad="63500" dist="50800" dir="2700000">
              <a:prstClr val="black">
                <a:alpha val="50000"/>
              </a:prstClr>
            </a:innerShdw>
          </a:effectLst>
        </p:spPr>
        <p:txBody>
          <a:bodyPr wrap="square" rtlCol="0">
            <a:spAutoFit/>
          </a:bodyPr>
          <a:lstStyle/>
          <a:p>
            <a:pPr algn="ctr"/>
            <a:r>
              <a:rPr lang="sv-SE" sz="1400" dirty="0"/>
              <a:t>Gå in i tabell sid 17  och bedöm självrening av fosfor, </a:t>
            </a:r>
          </a:p>
          <a:p>
            <a:pPr algn="ctr"/>
            <a:r>
              <a:rPr lang="sv-SE" sz="1400" dirty="0"/>
              <a:t>Beräkna hur mycket fosfor som når recipienten, sid 10   </a:t>
            </a:r>
          </a:p>
        </p:txBody>
      </p:sp>
      <p:sp>
        <p:nvSpPr>
          <p:cNvPr id="11" name="textruta 10"/>
          <p:cNvSpPr txBox="1"/>
          <p:nvPr/>
        </p:nvSpPr>
        <p:spPr>
          <a:xfrm>
            <a:off x="3203848" y="1825660"/>
            <a:ext cx="2304256" cy="523220"/>
          </a:xfrm>
          <a:prstGeom prst="rect">
            <a:avLst/>
          </a:prstGeom>
          <a:solidFill>
            <a:schemeClr val="accent3">
              <a:lumMod val="40000"/>
              <a:lumOff val="60000"/>
            </a:schemeClr>
          </a:solidFill>
          <a:effectLst>
            <a:innerShdw blurRad="63500" dist="50800" dir="2700000">
              <a:prstClr val="black">
                <a:alpha val="50000"/>
              </a:prstClr>
            </a:innerShdw>
          </a:effectLst>
        </p:spPr>
        <p:txBody>
          <a:bodyPr wrap="square" rtlCol="0">
            <a:spAutoFit/>
          </a:bodyPr>
          <a:lstStyle/>
          <a:p>
            <a:pPr algn="ctr"/>
            <a:r>
              <a:rPr lang="sv-SE" sz="1400" dirty="0"/>
              <a:t>Inga krav på åtgärder ställs</a:t>
            </a:r>
          </a:p>
          <a:p>
            <a:pPr algn="ctr"/>
            <a:endParaRPr lang="sv-SE" sz="1400" dirty="0"/>
          </a:p>
        </p:txBody>
      </p:sp>
      <p:sp>
        <p:nvSpPr>
          <p:cNvPr id="13" name="textruta 12"/>
          <p:cNvSpPr txBox="1"/>
          <p:nvPr/>
        </p:nvSpPr>
        <p:spPr>
          <a:xfrm>
            <a:off x="395536" y="2636912"/>
            <a:ext cx="2376264" cy="738664"/>
          </a:xfrm>
          <a:prstGeom prst="rect">
            <a:avLst/>
          </a:prstGeom>
          <a:solidFill>
            <a:schemeClr val="accent3">
              <a:lumMod val="40000"/>
              <a:lumOff val="60000"/>
            </a:schemeClr>
          </a:solidFill>
          <a:effectLst>
            <a:innerShdw blurRad="63500" dist="50800" dir="2700000">
              <a:prstClr val="black">
                <a:alpha val="50000"/>
              </a:prstClr>
            </a:innerShdw>
          </a:effectLst>
        </p:spPr>
        <p:txBody>
          <a:bodyPr wrap="square" rtlCol="0">
            <a:spAutoFit/>
          </a:bodyPr>
          <a:lstStyle/>
          <a:p>
            <a:pPr algn="ctr"/>
            <a:r>
              <a:rPr lang="sv-SE" sz="1400" dirty="0"/>
              <a:t>Åtgärd  skall vidtas för att undan röja olägenhet (lukt, risk för smittspridning mm)</a:t>
            </a:r>
          </a:p>
        </p:txBody>
      </p:sp>
      <p:sp>
        <p:nvSpPr>
          <p:cNvPr id="16" name="textruta 15"/>
          <p:cNvSpPr txBox="1"/>
          <p:nvPr/>
        </p:nvSpPr>
        <p:spPr>
          <a:xfrm>
            <a:off x="6300192" y="3986480"/>
            <a:ext cx="2448272" cy="738664"/>
          </a:xfrm>
          <a:prstGeom prst="rect">
            <a:avLst/>
          </a:prstGeom>
          <a:solidFill>
            <a:schemeClr val="bg1">
              <a:lumMod val="85000"/>
            </a:schemeClr>
          </a:solidFill>
          <a:effectLst>
            <a:innerShdw blurRad="63500" dist="50800" dir="2700000">
              <a:prstClr val="black">
                <a:alpha val="50000"/>
              </a:prstClr>
            </a:innerShdw>
          </a:effectLst>
        </p:spPr>
        <p:txBody>
          <a:bodyPr wrap="square" rtlCol="0">
            <a:spAutoFit/>
          </a:bodyPr>
          <a:lstStyle/>
          <a:p>
            <a:pPr algn="ctr"/>
            <a:r>
              <a:rPr lang="sv-SE" sz="1400" dirty="0">
                <a:ea typeface="Verdana" pitchFamily="34" charset="0"/>
                <a:cs typeface="Verdana" pitchFamily="34" charset="0"/>
              </a:rPr>
              <a:t>Bristfälligt grundskydd över anläggning avseende fosfor </a:t>
            </a:r>
          </a:p>
          <a:p>
            <a:pPr algn="ctr"/>
            <a:r>
              <a:rPr lang="sv-SE" sz="1400" dirty="0">
                <a:ea typeface="Verdana" pitchFamily="34" charset="0"/>
                <a:cs typeface="Verdana" pitchFamily="34" charset="0"/>
              </a:rPr>
              <a:t>(kriterier sid 11)</a:t>
            </a:r>
            <a:endParaRPr lang="sv-SE" sz="1400" dirty="0"/>
          </a:p>
        </p:txBody>
      </p:sp>
      <p:sp>
        <p:nvSpPr>
          <p:cNvPr id="17" name="textruta 16"/>
          <p:cNvSpPr txBox="1"/>
          <p:nvPr/>
        </p:nvSpPr>
        <p:spPr>
          <a:xfrm>
            <a:off x="6300192" y="2042264"/>
            <a:ext cx="2448272" cy="738664"/>
          </a:xfrm>
          <a:prstGeom prst="rect">
            <a:avLst/>
          </a:prstGeom>
          <a:solidFill>
            <a:schemeClr val="bg1">
              <a:lumMod val="85000"/>
            </a:schemeClr>
          </a:solidFill>
          <a:effectLst>
            <a:innerShdw blurRad="63500" dist="50800" dir="2700000">
              <a:prstClr val="black">
                <a:alpha val="50000"/>
              </a:prstClr>
            </a:innerShdw>
          </a:effectLst>
        </p:spPr>
        <p:txBody>
          <a:bodyPr wrap="square" rtlCol="0">
            <a:spAutoFit/>
          </a:bodyPr>
          <a:lstStyle/>
          <a:p>
            <a:pPr algn="ctr"/>
            <a:r>
              <a:rPr lang="sv-SE" sz="1400" dirty="0">
                <a:ea typeface="Verdana" pitchFamily="34" charset="0"/>
                <a:cs typeface="Verdana" pitchFamily="34" charset="0"/>
              </a:rPr>
              <a:t>Bedöm recipientens känslighet avseende fosfor</a:t>
            </a:r>
          </a:p>
          <a:p>
            <a:pPr algn="ctr"/>
            <a:r>
              <a:rPr lang="sv-SE" sz="1400" dirty="0">
                <a:ea typeface="Verdana" pitchFamily="34" charset="0"/>
                <a:cs typeface="Verdana" pitchFamily="34" charset="0"/>
              </a:rPr>
              <a:t>(vilken skyddsnivå?)</a:t>
            </a:r>
            <a:endParaRPr lang="sv-SE" sz="1400" dirty="0"/>
          </a:p>
        </p:txBody>
      </p:sp>
      <p:sp>
        <p:nvSpPr>
          <p:cNvPr id="19" name="textruta 18"/>
          <p:cNvSpPr txBox="1"/>
          <p:nvPr/>
        </p:nvSpPr>
        <p:spPr>
          <a:xfrm>
            <a:off x="6300192" y="890136"/>
            <a:ext cx="2448272" cy="954107"/>
          </a:xfrm>
          <a:prstGeom prst="rect">
            <a:avLst/>
          </a:prstGeom>
          <a:solidFill>
            <a:schemeClr val="accent3">
              <a:lumMod val="40000"/>
              <a:lumOff val="60000"/>
            </a:schemeClr>
          </a:solidFill>
          <a:effectLst>
            <a:innerShdw blurRad="63500" dist="50800" dir="2700000">
              <a:prstClr val="black">
                <a:alpha val="50000"/>
              </a:prstClr>
            </a:innerShdw>
          </a:effectLst>
        </p:spPr>
        <p:txBody>
          <a:bodyPr wrap="square" rtlCol="0">
            <a:spAutoFit/>
          </a:bodyPr>
          <a:lstStyle/>
          <a:p>
            <a:pPr algn="ctr"/>
            <a:r>
              <a:rPr lang="sv-SE" sz="1400" dirty="0">
                <a:ea typeface="Verdana" pitchFamily="34" charset="0"/>
                <a:cs typeface="Verdana" pitchFamily="34" charset="0"/>
              </a:rPr>
              <a:t>Krav ställs i förhållande till recipientens känslighet och kostnader för extra skydd </a:t>
            </a:r>
          </a:p>
          <a:p>
            <a:pPr algn="ctr"/>
            <a:r>
              <a:rPr lang="sv-SE" sz="1400" dirty="0">
                <a:ea typeface="Verdana" pitchFamily="34" charset="0"/>
                <a:cs typeface="Verdana" pitchFamily="34" charset="0"/>
              </a:rPr>
              <a:t>(MB 2:7)</a:t>
            </a:r>
            <a:endParaRPr lang="sv-SE" sz="1400" dirty="0"/>
          </a:p>
        </p:txBody>
      </p:sp>
      <p:cxnSp>
        <p:nvCxnSpPr>
          <p:cNvPr id="22" name="Rak pil 21"/>
          <p:cNvCxnSpPr/>
          <p:nvPr/>
        </p:nvCxnSpPr>
        <p:spPr>
          <a:xfrm flipV="1">
            <a:off x="4283968" y="4725144"/>
            <a:ext cx="0"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Rak pil 23"/>
          <p:cNvCxnSpPr/>
          <p:nvPr/>
        </p:nvCxnSpPr>
        <p:spPr>
          <a:xfrm flipV="1">
            <a:off x="1475656" y="4869160"/>
            <a:ext cx="0"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Rak pil 34"/>
          <p:cNvCxnSpPr/>
          <p:nvPr/>
        </p:nvCxnSpPr>
        <p:spPr>
          <a:xfrm flipV="1">
            <a:off x="1475656" y="3645024"/>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Rak pil 24"/>
          <p:cNvCxnSpPr/>
          <p:nvPr/>
        </p:nvCxnSpPr>
        <p:spPr>
          <a:xfrm flipV="1">
            <a:off x="4283968" y="2329716"/>
            <a:ext cx="0"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textruta 25"/>
          <p:cNvSpPr txBox="1"/>
          <p:nvPr/>
        </p:nvSpPr>
        <p:spPr>
          <a:xfrm>
            <a:off x="-2916832" y="908720"/>
            <a:ext cx="2592288" cy="307777"/>
          </a:xfrm>
          <a:prstGeom prst="rect">
            <a:avLst/>
          </a:prstGeom>
          <a:noFill/>
        </p:spPr>
        <p:txBody>
          <a:bodyPr wrap="square" rtlCol="0">
            <a:spAutoFit/>
          </a:bodyPr>
          <a:lstStyle/>
          <a:p>
            <a:r>
              <a:rPr lang="sv-SE" sz="1400" dirty="0">
                <a:solidFill>
                  <a:srgbClr val="FFC000"/>
                </a:solidFill>
              </a:rPr>
              <a:t>Skall ?  </a:t>
            </a:r>
          </a:p>
        </p:txBody>
      </p:sp>
      <p:sp>
        <p:nvSpPr>
          <p:cNvPr id="27" name="textruta 26"/>
          <p:cNvSpPr txBox="1"/>
          <p:nvPr/>
        </p:nvSpPr>
        <p:spPr>
          <a:xfrm>
            <a:off x="3203848" y="2761764"/>
            <a:ext cx="2304256" cy="523220"/>
          </a:xfrm>
          <a:prstGeom prst="rect">
            <a:avLst/>
          </a:prstGeom>
          <a:solidFill>
            <a:schemeClr val="bg1">
              <a:lumMod val="85000"/>
            </a:schemeClr>
          </a:solidFill>
          <a:effectLst>
            <a:innerShdw blurRad="63500" dist="50800" dir="2700000">
              <a:prstClr val="black">
                <a:alpha val="50000"/>
              </a:prstClr>
            </a:innerShdw>
          </a:effectLst>
        </p:spPr>
        <p:txBody>
          <a:bodyPr wrap="square" rtlCol="0">
            <a:spAutoFit/>
          </a:bodyPr>
          <a:lstStyle/>
          <a:p>
            <a:pPr algn="ctr"/>
            <a:r>
              <a:rPr lang="sv-SE" sz="1400" dirty="0"/>
              <a:t> Inga kriterier uppfyllda enligt sid 11 </a:t>
            </a:r>
          </a:p>
        </p:txBody>
      </p:sp>
      <p:cxnSp>
        <p:nvCxnSpPr>
          <p:cNvPr id="32" name="Rak pil 31"/>
          <p:cNvCxnSpPr/>
          <p:nvPr/>
        </p:nvCxnSpPr>
        <p:spPr>
          <a:xfrm flipV="1">
            <a:off x="4283968" y="3501008"/>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Rak pil 32"/>
          <p:cNvCxnSpPr>
            <a:stCxn id="7" idx="3"/>
            <a:endCxn id="16" idx="1"/>
          </p:cNvCxnSpPr>
          <p:nvPr/>
        </p:nvCxnSpPr>
        <p:spPr>
          <a:xfrm flipV="1">
            <a:off x="5580112" y="4355812"/>
            <a:ext cx="720080" cy="1988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ruta 22"/>
          <p:cNvSpPr txBox="1"/>
          <p:nvPr/>
        </p:nvSpPr>
        <p:spPr>
          <a:xfrm>
            <a:off x="1043608" y="6597352"/>
            <a:ext cx="6696744" cy="338554"/>
          </a:xfrm>
          <a:prstGeom prst="rect">
            <a:avLst/>
          </a:prstGeom>
          <a:noFill/>
        </p:spPr>
        <p:txBody>
          <a:bodyPr wrap="square" rtlCol="0">
            <a:spAutoFit/>
          </a:bodyPr>
          <a:lstStyle/>
          <a:p>
            <a:pPr lvl="0" eaLnBrk="0" fontAlgn="base" hangingPunct="0">
              <a:spcBef>
                <a:spcPct val="0"/>
              </a:spcBef>
              <a:spcAft>
                <a:spcPct val="0"/>
              </a:spcAft>
              <a:tabLst>
                <a:tab pos="4500563" algn="r"/>
              </a:tabLst>
            </a:pPr>
            <a:r>
              <a:rPr lang="sv-SE" altLang="ja-JP" sz="800" dirty="0">
                <a:solidFill>
                  <a:srgbClr val="0F3777"/>
                </a:solidFill>
                <a:ea typeface="Verdana" pitchFamily="34" charset="0"/>
                <a:cs typeface="Verdana" pitchFamily="34" charset="0"/>
              </a:rPr>
              <a:t>Bedömning av självrening vid prövning av små avlopp –  fosfor och smittskydd. Verktyg,  Rapport till  </a:t>
            </a:r>
            <a:r>
              <a:rPr lang="sv-SE" altLang="ja-JP" sz="800" dirty="0" err="1">
                <a:solidFill>
                  <a:srgbClr val="0F3777"/>
                </a:solidFill>
                <a:ea typeface="Verdana" pitchFamily="34" charset="0"/>
                <a:cs typeface="Verdana" pitchFamily="34" charset="0"/>
              </a:rPr>
              <a:t>HaV</a:t>
            </a:r>
            <a:r>
              <a:rPr lang="sv-SE" altLang="ja-JP" sz="800" dirty="0">
                <a:solidFill>
                  <a:srgbClr val="0F3777"/>
                </a:solidFill>
                <a:ea typeface="Verdana" pitchFamily="34" charset="0"/>
                <a:cs typeface="Verdana" pitchFamily="34" charset="0"/>
              </a:rPr>
              <a:t> 2015-02-28, Ridderstolpe och Hylander, WRS</a:t>
            </a:r>
            <a:endParaRPr lang="sv-SE" altLang="ja-JP" sz="800" dirty="0">
              <a:ea typeface="Verdana" pitchFamily="34" charset="0"/>
              <a:cs typeface="Verdana" pitchFamily="34" charset="0"/>
            </a:endParaRPr>
          </a:p>
          <a:p>
            <a:endParaRPr lang="sv-SE"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Rak pil 35"/>
          <p:cNvCxnSpPr/>
          <p:nvPr/>
        </p:nvCxnSpPr>
        <p:spPr>
          <a:xfrm flipV="1">
            <a:off x="7524328" y="2780928"/>
            <a:ext cx="0" cy="2016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textruta 5"/>
          <p:cNvSpPr txBox="1"/>
          <p:nvPr/>
        </p:nvSpPr>
        <p:spPr>
          <a:xfrm>
            <a:off x="611560" y="5589240"/>
            <a:ext cx="7992888" cy="954107"/>
          </a:xfrm>
          <a:prstGeom prst="rect">
            <a:avLst/>
          </a:prstGeom>
          <a:solidFill>
            <a:schemeClr val="bg1">
              <a:lumMod val="85000"/>
            </a:schemeClr>
          </a:solidFill>
          <a:effectLst>
            <a:innerShdw blurRad="63500" dist="50800" dir="2700000">
              <a:prstClr val="black">
                <a:alpha val="50000"/>
              </a:prstClr>
            </a:innerShdw>
          </a:effectLst>
        </p:spPr>
        <p:txBody>
          <a:bodyPr wrap="square" rtlCol="0">
            <a:spAutoFit/>
          </a:bodyPr>
          <a:lstStyle/>
          <a:p>
            <a:pPr algn="ctr"/>
            <a:r>
              <a:rPr lang="sv-SE" sz="1400" dirty="0"/>
              <a:t>Bedöm förslag till skyddsåtgärder utifrån platsens förutsättningar och känslighet. - Behövs särskilda skyddsåtgärder (utöver grundkrav AR 2006:7)? </a:t>
            </a:r>
          </a:p>
          <a:p>
            <a:pPr algn="ctr"/>
            <a:r>
              <a:rPr lang="sv-SE" sz="1400" dirty="0"/>
              <a:t>Ställ upp en kravspecifikation och ange där </a:t>
            </a:r>
            <a:r>
              <a:rPr lang="sv-SE" sz="1400" dirty="0" err="1"/>
              <a:t>ev</a:t>
            </a:r>
            <a:r>
              <a:rPr lang="sv-SE" sz="1400" dirty="0"/>
              <a:t> särskilda skyddsbehov (se sid 6).  Värdera tekniska lösningar och placering och utformning av utlopp/bortledning enl. kravspecifikation. </a:t>
            </a:r>
          </a:p>
        </p:txBody>
      </p:sp>
      <p:cxnSp>
        <p:nvCxnSpPr>
          <p:cNvPr id="22" name="Rak pil 21"/>
          <p:cNvCxnSpPr/>
          <p:nvPr/>
        </p:nvCxnSpPr>
        <p:spPr>
          <a:xfrm flipH="1" flipV="1">
            <a:off x="2483768" y="4797152"/>
            <a:ext cx="1440160"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Rak pil 22"/>
          <p:cNvCxnSpPr/>
          <p:nvPr/>
        </p:nvCxnSpPr>
        <p:spPr>
          <a:xfrm flipV="1">
            <a:off x="4788024" y="4797152"/>
            <a:ext cx="1584176"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Rak pil 23"/>
          <p:cNvCxnSpPr/>
          <p:nvPr/>
        </p:nvCxnSpPr>
        <p:spPr>
          <a:xfrm flipV="1">
            <a:off x="4572000" y="5229200"/>
            <a:ext cx="0"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Platshållare för bildnummer 2"/>
          <p:cNvSpPr>
            <a:spLocks noGrp="1"/>
          </p:cNvSpPr>
          <p:nvPr>
            <p:ph type="sldNum" sz="quarter" idx="12"/>
          </p:nvPr>
        </p:nvSpPr>
        <p:spPr/>
        <p:txBody>
          <a:bodyPr/>
          <a:lstStyle/>
          <a:p>
            <a:fld id="{A991C1C4-E9CF-44D9-814E-34245E8102BD}" type="slidenum">
              <a:rPr lang="sv-SE" smtClean="0"/>
              <a:pPr/>
              <a:t>19</a:t>
            </a:fld>
            <a:endParaRPr lang="sv-SE" dirty="0"/>
          </a:p>
        </p:txBody>
      </p:sp>
      <p:sp>
        <p:nvSpPr>
          <p:cNvPr id="7" name="textruta 6"/>
          <p:cNvSpPr txBox="1"/>
          <p:nvPr/>
        </p:nvSpPr>
        <p:spPr>
          <a:xfrm>
            <a:off x="467544" y="4149080"/>
            <a:ext cx="2664296" cy="738664"/>
          </a:xfrm>
          <a:prstGeom prst="rect">
            <a:avLst/>
          </a:prstGeom>
          <a:solidFill>
            <a:schemeClr val="bg1">
              <a:lumMod val="85000"/>
            </a:schemeClr>
          </a:solidFill>
          <a:effectLst>
            <a:outerShdw blurRad="50800" dist="38100" dir="5400000" algn="t" rotWithShape="0">
              <a:prstClr val="black">
                <a:alpha val="40000"/>
              </a:prstClr>
            </a:outerShdw>
          </a:effectLst>
        </p:spPr>
        <p:txBody>
          <a:bodyPr wrap="square" rtlCol="0">
            <a:spAutoFit/>
          </a:bodyPr>
          <a:lstStyle/>
          <a:p>
            <a:pPr algn="ctr"/>
            <a:r>
              <a:rPr lang="sv-SE" sz="1400" b="1" dirty="0"/>
              <a:t>A . Skogsbygd</a:t>
            </a:r>
          </a:p>
          <a:p>
            <a:pPr algn="ctr"/>
            <a:r>
              <a:rPr lang="sv-SE" sz="1400" dirty="0"/>
              <a:t>Grundläggande skydd räcker i regel</a:t>
            </a:r>
          </a:p>
        </p:txBody>
      </p:sp>
      <p:sp>
        <p:nvSpPr>
          <p:cNvPr id="8" name="textruta 7"/>
          <p:cNvSpPr txBox="1"/>
          <p:nvPr/>
        </p:nvSpPr>
        <p:spPr>
          <a:xfrm>
            <a:off x="3419872" y="4149080"/>
            <a:ext cx="2520280" cy="1169551"/>
          </a:xfrm>
          <a:prstGeom prst="rect">
            <a:avLst/>
          </a:prstGeom>
          <a:solidFill>
            <a:schemeClr val="bg1">
              <a:lumMod val="85000"/>
            </a:schemeClr>
          </a:solidFill>
          <a:effectLst>
            <a:innerShdw blurRad="63500" dist="50800" dir="2700000">
              <a:prstClr val="black">
                <a:alpha val="50000"/>
              </a:prstClr>
            </a:innerShdw>
          </a:effectLst>
        </p:spPr>
        <p:txBody>
          <a:bodyPr wrap="square" rtlCol="0">
            <a:spAutoFit/>
          </a:bodyPr>
          <a:lstStyle/>
          <a:p>
            <a:pPr algn="ctr"/>
            <a:r>
              <a:rPr lang="sv-SE" sz="1400" b="1" dirty="0"/>
              <a:t>B .Jordbruksbygd</a:t>
            </a:r>
          </a:p>
          <a:p>
            <a:pPr algn="ctr"/>
            <a:r>
              <a:rPr lang="sv-SE" sz="1400" dirty="0"/>
              <a:t>Grundläggande, normalt gäller ofta, men förhöjt eller högt skydd kan krävas.</a:t>
            </a:r>
          </a:p>
          <a:p>
            <a:pPr algn="ctr"/>
            <a:endParaRPr lang="sv-SE" sz="1400" dirty="0"/>
          </a:p>
        </p:txBody>
      </p:sp>
      <p:sp>
        <p:nvSpPr>
          <p:cNvPr id="9" name="textruta 8"/>
          <p:cNvSpPr txBox="1"/>
          <p:nvPr/>
        </p:nvSpPr>
        <p:spPr>
          <a:xfrm>
            <a:off x="539552" y="404664"/>
            <a:ext cx="8429684" cy="461665"/>
          </a:xfrm>
          <a:prstGeom prst="rect">
            <a:avLst/>
          </a:prstGeom>
          <a:noFill/>
        </p:spPr>
        <p:txBody>
          <a:bodyPr wrap="square" rtlCol="0">
            <a:spAutoFit/>
          </a:bodyPr>
          <a:lstStyle/>
          <a:p>
            <a:r>
              <a:rPr lang="sv-SE" sz="2400" b="1" dirty="0"/>
              <a:t>Verktyget steg för steg – ”ny anläggning”</a:t>
            </a:r>
            <a:endParaRPr lang="sv-SE" sz="2400" dirty="0"/>
          </a:p>
        </p:txBody>
      </p:sp>
      <p:sp>
        <p:nvSpPr>
          <p:cNvPr id="10" name="textruta 9"/>
          <p:cNvSpPr txBox="1"/>
          <p:nvPr/>
        </p:nvSpPr>
        <p:spPr>
          <a:xfrm>
            <a:off x="6228184" y="3050957"/>
            <a:ext cx="2520280" cy="954107"/>
          </a:xfrm>
          <a:prstGeom prst="rect">
            <a:avLst/>
          </a:prstGeom>
          <a:solidFill>
            <a:schemeClr val="accent6">
              <a:lumMod val="40000"/>
              <a:lumOff val="60000"/>
            </a:schemeClr>
          </a:solidFill>
          <a:effectLst>
            <a:innerShdw blurRad="63500" dist="50800" dir="2700000">
              <a:prstClr val="black">
                <a:alpha val="50000"/>
              </a:prstClr>
            </a:innerShdw>
          </a:effectLst>
        </p:spPr>
        <p:txBody>
          <a:bodyPr wrap="square" rtlCol="0">
            <a:spAutoFit/>
          </a:bodyPr>
          <a:lstStyle/>
          <a:p>
            <a:pPr algn="ctr"/>
            <a:r>
              <a:rPr lang="sv-SE" sz="1400" dirty="0"/>
              <a:t>Gå in i relevant diagram,  sid 17 och bedöm självrening av fosfor. </a:t>
            </a:r>
          </a:p>
          <a:p>
            <a:pPr algn="ctr"/>
            <a:r>
              <a:rPr lang="sv-SE" sz="1400" dirty="0"/>
              <a:t>Beräkna hur mycket fosfor som når recipienten.</a:t>
            </a:r>
          </a:p>
        </p:txBody>
      </p:sp>
      <p:sp>
        <p:nvSpPr>
          <p:cNvPr id="11" name="textruta 10"/>
          <p:cNvSpPr txBox="1"/>
          <p:nvPr/>
        </p:nvSpPr>
        <p:spPr>
          <a:xfrm>
            <a:off x="539552" y="1412776"/>
            <a:ext cx="2592288" cy="1508105"/>
          </a:xfrm>
          <a:prstGeom prst="rect">
            <a:avLst/>
          </a:prstGeom>
          <a:solidFill>
            <a:schemeClr val="accent3">
              <a:lumMod val="60000"/>
              <a:lumOff val="40000"/>
            </a:schemeClr>
          </a:solidFill>
          <a:effectLst>
            <a:innerShdw blurRad="63500" dist="50800" dir="2700000">
              <a:prstClr val="black">
                <a:alpha val="50000"/>
              </a:prstClr>
            </a:innerShdw>
          </a:effectLst>
        </p:spPr>
        <p:txBody>
          <a:bodyPr wrap="square" rtlCol="0">
            <a:spAutoFit/>
          </a:bodyPr>
          <a:lstStyle/>
          <a:p>
            <a:pPr algn="ctr"/>
            <a:r>
              <a:rPr lang="sv-SE" sz="1400" dirty="0"/>
              <a:t>Markbaserad rening eller motsvarande teknik är normalt tillräcklig</a:t>
            </a:r>
          </a:p>
          <a:p>
            <a:pPr algn="ctr"/>
            <a:r>
              <a:rPr lang="sv-SE" sz="1100" dirty="0"/>
              <a:t>(Expertråd följs se lägesrapporten Markbaserad Rening,  NV 2013 )  </a:t>
            </a:r>
          </a:p>
          <a:p>
            <a:pPr algn="ctr"/>
            <a:endParaRPr lang="sv-SE" sz="1400" dirty="0"/>
          </a:p>
          <a:p>
            <a:pPr algn="ctr"/>
            <a:endParaRPr lang="sv-SE" sz="1400" dirty="0"/>
          </a:p>
        </p:txBody>
      </p:sp>
      <p:sp>
        <p:nvSpPr>
          <p:cNvPr id="13" name="textruta 12"/>
          <p:cNvSpPr txBox="1"/>
          <p:nvPr/>
        </p:nvSpPr>
        <p:spPr>
          <a:xfrm>
            <a:off x="3419872" y="1052736"/>
            <a:ext cx="2448272" cy="1815882"/>
          </a:xfrm>
          <a:prstGeom prst="rect">
            <a:avLst/>
          </a:prstGeom>
          <a:solidFill>
            <a:schemeClr val="accent3">
              <a:lumMod val="60000"/>
              <a:lumOff val="40000"/>
            </a:schemeClr>
          </a:solidFill>
          <a:effectLst>
            <a:innerShdw blurRad="63500" dist="50800" dir="2700000">
              <a:prstClr val="black">
                <a:alpha val="50000"/>
              </a:prstClr>
            </a:innerShdw>
          </a:effectLst>
        </p:spPr>
        <p:txBody>
          <a:bodyPr wrap="square" rtlCol="0">
            <a:spAutoFit/>
          </a:bodyPr>
          <a:lstStyle/>
          <a:p>
            <a:pPr algn="ctr"/>
            <a:r>
              <a:rPr lang="sv-SE" sz="1400" u="sng" dirty="0"/>
              <a:t> Alt. A. Markbaserad rening </a:t>
            </a:r>
            <a:r>
              <a:rPr lang="sv-SE" sz="1400" dirty="0"/>
              <a:t>plus självrening eventuellt kompletterad med </a:t>
            </a:r>
          </a:p>
          <a:p>
            <a:pPr algn="ctr"/>
            <a:r>
              <a:rPr lang="sv-SE" sz="1400" dirty="0"/>
              <a:t>särskild fosforavskiljning, alt urinsortering eller utsortering av allt toalettavfall</a:t>
            </a:r>
          </a:p>
          <a:p>
            <a:pPr algn="ctr"/>
            <a:r>
              <a:rPr lang="sv-SE" sz="1400" u="sng" dirty="0"/>
              <a:t>Alt B. Minireningsverk +</a:t>
            </a:r>
          </a:p>
          <a:p>
            <a:pPr algn="ctr"/>
            <a:r>
              <a:rPr lang="sv-SE" sz="1400" u="sng" dirty="0"/>
              <a:t>Bortledning via mark</a:t>
            </a:r>
            <a:endParaRPr lang="sv-SE" sz="1100" dirty="0"/>
          </a:p>
        </p:txBody>
      </p:sp>
      <p:sp>
        <p:nvSpPr>
          <p:cNvPr id="16" name="textruta 15"/>
          <p:cNvSpPr txBox="1"/>
          <p:nvPr/>
        </p:nvSpPr>
        <p:spPr>
          <a:xfrm>
            <a:off x="6228184" y="4149080"/>
            <a:ext cx="2520280" cy="738664"/>
          </a:xfrm>
          <a:prstGeom prst="rect">
            <a:avLst/>
          </a:prstGeom>
          <a:solidFill>
            <a:schemeClr val="bg1">
              <a:lumMod val="85000"/>
            </a:schemeClr>
          </a:solidFill>
          <a:effectLst>
            <a:innerShdw blurRad="63500" dist="50800" dir="2700000">
              <a:prstClr val="black">
                <a:alpha val="50000"/>
              </a:prstClr>
            </a:innerShdw>
          </a:effectLst>
        </p:spPr>
        <p:txBody>
          <a:bodyPr wrap="square" rtlCol="0">
            <a:spAutoFit/>
          </a:bodyPr>
          <a:lstStyle/>
          <a:p>
            <a:pPr algn="ctr"/>
            <a:r>
              <a:rPr lang="sv-SE" sz="1400" b="1" dirty="0"/>
              <a:t>C. Klippkust/strand </a:t>
            </a:r>
          </a:p>
          <a:p>
            <a:pPr algn="ctr"/>
            <a:r>
              <a:rPr lang="sv-SE" sz="1400" dirty="0"/>
              <a:t>Hög (förhöjd) eller extrahög skyddsnivå behövs oftast</a:t>
            </a:r>
          </a:p>
        </p:txBody>
      </p:sp>
      <p:sp>
        <p:nvSpPr>
          <p:cNvPr id="19" name="textruta 18"/>
          <p:cNvSpPr txBox="1"/>
          <p:nvPr/>
        </p:nvSpPr>
        <p:spPr>
          <a:xfrm>
            <a:off x="6228184" y="1196752"/>
            <a:ext cx="2520280" cy="1554272"/>
          </a:xfrm>
          <a:prstGeom prst="rect">
            <a:avLst/>
          </a:prstGeom>
          <a:solidFill>
            <a:schemeClr val="accent3">
              <a:lumMod val="60000"/>
              <a:lumOff val="40000"/>
            </a:schemeClr>
          </a:solidFill>
          <a:effectLst>
            <a:innerShdw blurRad="63500" dist="50800" dir="2700000">
              <a:prstClr val="black">
                <a:alpha val="50000"/>
              </a:prstClr>
            </a:innerShdw>
          </a:effectLst>
        </p:spPr>
        <p:txBody>
          <a:bodyPr wrap="square" rtlCol="0">
            <a:spAutoFit/>
          </a:bodyPr>
          <a:lstStyle/>
          <a:p>
            <a:pPr algn="ctr"/>
            <a:r>
              <a:rPr lang="sv-SE" sz="1400" u="sng" dirty="0"/>
              <a:t>Alt A. Utsortering av allt toalettavfall .  </a:t>
            </a:r>
            <a:r>
              <a:rPr lang="sv-SE" sz="1400" dirty="0">
                <a:ea typeface="Verdana" pitchFamily="34" charset="0"/>
                <a:cs typeface="Verdana" pitchFamily="34" charset="0"/>
              </a:rPr>
              <a:t>BDT vatten kan renas och bortledas via mark.</a:t>
            </a:r>
          </a:p>
          <a:p>
            <a:pPr algn="ctr"/>
            <a:r>
              <a:rPr lang="sv-SE" sz="1400" u="sng" dirty="0">
                <a:ea typeface="Verdana" pitchFamily="34" charset="0"/>
                <a:cs typeface="Verdana" pitchFamily="34" charset="0"/>
              </a:rPr>
              <a:t>Alt B Markbädd plus fosforfälla</a:t>
            </a:r>
          </a:p>
          <a:p>
            <a:pPr algn="ctr"/>
            <a:r>
              <a:rPr lang="sv-SE" sz="1400" u="sng" dirty="0"/>
              <a:t>Alt </a:t>
            </a:r>
            <a:r>
              <a:rPr lang="sv-SE" sz="1400" u="sng" dirty="0">
                <a:solidFill>
                  <a:srgbClr val="FF0000"/>
                </a:solidFill>
              </a:rPr>
              <a:t>C.</a:t>
            </a:r>
            <a:r>
              <a:rPr lang="sv-SE" sz="1400" u="sng" dirty="0"/>
              <a:t> Minireningsverk +</a:t>
            </a:r>
          </a:p>
          <a:p>
            <a:pPr algn="ctr"/>
            <a:r>
              <a:rPr lang="sv-SE" sz="1400" u="sng" dirty="0"/>
              <a:t>Bortledning via mark</a:t>
            </a:r>
            <a:endParaRPr lang="sv-SE" sz="1400" dirty="0">
              <a:ea typeface="Verdana" pitchFamily="34" charset="0"/>
              <a:cs typeface="Verdana" pitchFamily="34" charset="0"/>
            </a:endParaRPr>
          </a:p>
          <a:p>
            <a:pPr algn="ctr"/>
            <a:endParaRPr lang="sv-SE" sz="1100" dirty="0"/>
          </a:p>
        </p:txBody>
      </p:sp>
      <p:cxnSp>
        <p:nvCxnSpPr>
          <p:cNvPr id="35" name="Rak pil 34"/>
          <p:cNvCxnSpPr/>
          <p:nvPr/>
        </p:nvCxnSpPr>
        <p:spPr>
          <a:xfrm flipV="1">
            <a:off x="4572000" y="2924944"/>
            <a:ext cx="0" cy="12961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Rak pil 24"/>
          <p:cNvCxnSpPr/>
          <p:nvPr/>
        </p:nvCxnSpPr>
        <p:spPr>
          <a:xfrm flipV="1">
            <a:off x="1691680" y="2924944"/>
            <a:ext cx="0" cy="12241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ruta 20"/>
          <p:cNvSpPr txBox="1"/>
          <p:nvPr/>
        </p:nvSpPr>
        <p:spPr>
          <a:xfrm>
            <a:off x="467544" y="3068961"/>
            <a:ext cx="2664296" cy="954107"/>
          </a:xfrm>
          <a:prstGeom prst="rect">
            <a:avLst/>
          </a:prstGeom>
          <a:solidFill>
            <a:schemeClr val="accent6">
              <a:lumMod val="40000"/>
              <a:lumOff val="60000"/>
            </a:schemeClr>
          </a:solidFill>
          <a:effectLst>
            <a:innerShdw blurRad="63500" dist="50800" dir="2700000">
              <a:prstClr val="black">
                <a:alpha val="50000"/>
              </a:prstClr>
            </a:innerShdw>
          </a:effectLst>
        </p:spPr>
        <p:txBody>
          <a:bodyPr wrap="square" rtlCol="0">
            <a:spAutoFit/>
          </a:bodyPr>
          <a:lstStyle/>
          <a:p>
            <a:pPr algn="ctr"/>
            <a:r>
              <a:rPr lang="sv-SE" sz="1400" dirty="0"/>
              <a:t>Gå in i relevant diagram,  sid 17 och bedöm självrening av fosfor. </a:t>
            </a:r>
          </a:p>
          <a:p>
            <a:pPr algn="ctr"/>
            <a:r>
              <a:rPr lang="sv-SE" sz="1400" dirty="0"/>
              <a:t>Beräkna hur mycket fosfor som når recipienten.</a:t>
            </a:r>
          </a:p>
        </p:txBody>
      </p:sp>
      <p:sp>
        <p:nvSpPr>
          <p:cNvPr id="27" name="textruta 26"/>
          <p:cNvSpPr txBox="1"/>
          <p:nvPr/>
        </p:nvSpPr>
        <p:spPr>
          <a:xfrm>
            <a:off x="3419872" y="3068960"/>
            <a:ext cx="2520280" cy="954107"/>
          </a:xfrm>
          <a:prstGeom prst="rect">
            <a:avLst/>
          </a:prstGeom>
          <a:solidFill>
            <a:schemeClr val="accent6">
              <a:lumMod val="40000"/>
              <a:lumOff val="60000"/>
            </a:schemeClr>
          </a:solidFill>
          <a:effectLst>
            <a:innerShdw blurRad="63500" dist="50800" dir="2700000">
              <a:prstClr val="black">
                <a:alpha val="50000"/>
              </a:prstClr>
            </a:innerShdw>
          </a:effectLst>
        </p:spPr>
        <p:txBody>
          <a:bodyPr wrap="square" rtlCol="0">
            <a:spAutoFit/>
          </a:bodyPr>
          <a:lstStyle/>
          <a:p>
            <a:pPr algn="ctr"/>
            <a:r>
              <a:rPr lang="sv-SE" sz="1400" dirty="0"/>
              <a:t>Gå in i relevant diagram,  sid 17 och bedöm självrening av fosfor. </a:t>
            </a:r>
          </a:p>
          <a:p>
            <a:pPr algn="ctr"/>
            <a:r>
              <a:rPr lang="sv-SE" sz="1400" dirty="0"/>
              <a:t>Beräkna hur mycket fosfor som når recipienten.</a:t>
            </a:r>
          </a:p>
        </p:txBody>
      </p:sp>
      <p:sp>
        <p:nvSpPr>
          <p:cNvPr id="26" name="textruta 25"/>
          <p:cNvSpPr txBox="1"/>
          <p:nvPr/>
        </p:nvSpPr>
        <p:spPr>
          <a:xfrm>
            <a:off x="1043608" y="6597352"/>
            <a:ext cx="6696744" cy="338554"/>
          </a:xfrm>
          <a:prstGeom prst="rect">
            <a:avLst/>
          </a:prstGeom>
          <a:noFill/>
        </p:spPr>
        <p:txBody>
          <a:bodyPr wrap="square" rtlCol="0">
            <a:spAutoFit/>
          </a:bodyPr>
          <a:lstStyle/>
          <a:p>
            <a:pPr lvl="0" eaLnBrk="0" fontAlgn="base" hangingPunct="0">
              <a:spcBef>
                <a:spcPct val="0"/>
              </a:spcBef>
              <a:spcAft>
                <a:spcPct val="0"/>
              </a:spcAft>
              <a:tabLst>
                <a:tab pos="4500563" algn="r"/>
              </a:tabLst>
            </a:pPr>
            <a:r>
              <a:rPr lang="sv-SE" altLang="ja-JP" sz="800" dirty="0">
                <a:solidFill>
                  <a:srgbClr val="0F3777"/>
                </a:solidFill>
                <a:ea typeface="Verdana" pitchFamily="34" charset="0"/>
                <a:cs typeface="Verdana" pitchFamily="34" charset="0"/>
              </a:rPr>
              <a:t>Bedömning av självrening vid prövning av små avlopp –  fosfor och smittskydd. Verktyg,  Rapport till  </a:t>
            </a:r>
            <a:r>
              <a:rPr lang="sv-SE" altLang="ja-JP" sz="800" dirty="0" err="1">
                <a:solidFill>
                  <a:srgbClr val="0F3777"/>
                </a:solidFill>
                <a:ea typeface="Verdana" pitchFamily="34" charset="0"/>
                <a:cs typeface="Verdana" pitchFamily="34" charset="0"/>
              </a:rPr>
              <a:t>HaV</a:t>
            </a:r>
            <a:r>
              <a:rPr lang="sv-SE" altLang="ja-JP" sz="800" dirty="0">
                <a:solidFill>
                  <a:srgbClr val="0F3777"/>
                </a:solidFill>
                <a:ea typeface="Verdana" pitchFamily="34" charset="0"/>
                <a:cs typeface="Verdana" pitchFamily="34" charset="0"/>
              </a:rPr>
              <a:t> 2015-02-28, Ridderstolpe och Hylander, WRS</a:t>
            </a:r>
            <a:endParaRPr lang="sv-SE" altLang="ja-JP" sz="800" dirty="0">
              <a:ea typeface="Verdana" pitchFamily="34" charset="0"/>
              <a:cs typeface="Verdana" pitchFamily="34" charset="0"/>
            </a:endParaRPr>
          </a:p>
          <a:p>
            <a:endParaRPr lang="sv-SE"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p:cNvSpPr>
            <a:spLocks noGrp="1"/>
          </p:cNvSpPr>
          <p:nvPr>
            <p:ph type="sldNum" sz="quarter" idx="12"/>
          </p:nvPr>
        </p:nvSpPr>
        <p:spPr/>
        <p:txBody>
          <a:bodyPr/>
          <a:lstStyle/>
          <a:p>
            <a:fld id="{A991C1C4-E9CF-44D9-814E-34245E8102BD}" type="slidenum">
              <a:rPr lang="sv-SE" smtClean="0"/>
              <a:pPr/>
              <a:t>20</a:t>
            </a:fld>
            <a:endParaRPr lang="sv-SE" dirty="0"/>
          </a:p>
        </p:txBody>
      </p:sp>
      <p:sp>
        <p:nvSpPr>
          <p:cNvPr id="4" name="textruta 3"/>
          <p:cNvSpPr txBox="1"/>
          <p:nvPr/>
        </p:nvSpPr>
        <p:spPr>
          <a:xfrm>
            <a:off x="714316" y="404664"/>
            <a:ext cx="8429684" cy="830997"/>
          </a:xfrm>
          <a:prstGeom prst="rect">
            <a:avLst/>
          </a:prstGeom>
          <a:noFill/>
        </p:spPr>
        <p:txBody>
          <a:bodyPr wrap="square" rtlCol="0">
            <a:spAutoFit/>
          </a:bodyPr>
          <a:lstStyle/>
          <a:p>
            <a:r>
              <a:rPr lang="sv-SE" sz="2400" b="1" dirty="0"/>
              <a:t>Sammanfattande råd till dig som fastighetsägare eller handläggare</a:t>
            </a:r>
            <a:endParaRPr lang="sv-SE" sz="2400" dirty="0"/>
          </a:p>
        </p:txBody>
      </p:sp>
      <p:sp>
        <p:nvSpPr>
          <p:cNvPr id="5" name="textruta 4"/>
          <p:cNvSpPr txBox="1"/>
          <p:nvPr/>
        </p:nvSpPr>
        <p:spPr>
          <a:xfrm>
            <a:off x="755576" y="1340768"/>
            <a:ext cx="7704856" cy="6555641"/>
          </a:xfrm>
          <a:prstGeom prst="rect">
            <a:avLst/>
          </a:prstGeom>
          <a:noFill/>
        </p:spPr>
        <p:txBody>
          <a:bodyPr wrap="square" rtlCol="0">
            <a:spAutoFit/>
          </a:bodyPr>
          <a:lstStyle/>
          <a:p>
            <a:pPr marL="342900" indent="-342900">
              <a:buAutoNum type="arabicPeriod"/>
            </a:pPr>
            <a:r>
              <a:rPr lang="sv-SE" sz="1200" b="1" dirty="0"/>
              <a:t>Se till helheten</a:t>
            </a:r>
            <a:r>
              <a:rPr lang="sv-SE" sz="1200" dirty="0"/>
              <a:t>! Alla funktioner , smittskydd, recipientskydd och resurshushållning skall tillgodoses (MB 2:3, 2:5). Om aktiv fosforrening planeras (utsortering eller avskiljning med t.ex. kemisk fällning, fosforfälla) skall avskild näring kunna nyttiggöras i kretslopp (annars innebär kraven bara förflyttning av fosfor till annan plats).</a:t>
            </a:r>
          </a:p>
          <a:p>
            <a:pPr marL="342900" indent="-342900">
              <a:buAutoNum type="arabicPeriod"/>
            </a:pPr>
            <a:endParaRPr lang="sv-SE" sz="1200" dirty="0"/>
          </a:p>
          <a:p>
            <a:pPr marL="342900" indent="-342900">
              <a:buAutoNum type="arabicPeriod"/>
            </a:pPr>
            <a:r>
              <a:rPr lang="sv-SE" sz="1200" b="1" dirty="0"/>
              <a:t>Beakta system- och ansvarsgränser</a:t>
            </a:r>
            <a:r>
              <a:rPr lang="sv-SE" sz="1200" dirty="0"/>
              <a:t>! Alla skyddsåtgärder, från källa till recipient skall beaktas. Prestandakrav  gäller in/ut avloppssystemet. Dessutom skall möjligheter till ytterligare skydd genom t.ex. självrening av fosfor tillvaratas.</a:t>
            </a:r>
          </a:p>
          <a:p>
            <a:pPr marL="342900" indent="-342900">
              <a:buAutoNum type="arabicPeriod"/>
            </a:pPr>
            <a:endParaRPr lang="sv-SE" sz="1200" dirty="0"/>
          </a:p>
          <a:p>
            <a:pPr marL="342900" indent="-342900">
              <a:buAutoNum type="arabicPeriod"/>
            </a:pPr>
            <a:r>
              <a:rPr lang="sv-SE" sz="1200" b="1" dirty="0"/>
              <a:t>Kostnader får inte vara orimliga  </a:t>
            </a:r>
            <a:r>
              <a:rPr lang="sv-SE" sz="1200" dirty="0"/>
              <a:t>(MB 2:7) Gör alltid överslagsmässiga bedömningar på vad olika önskemål/krav ger för kostnader, t.ex. vad extra fosforrening utöver grundskydd ger för kostnad per kg avskild  mängd fosfor. Bedöm om denna kostnad är rimlig. </a:t>
            </a:r>
          </a:p>
          <a:p>
            <a:pPr marL="342900" indent="-342900">
              <a:buAutoNum type="arabicPeriod"/>
            </a:pPr>
            <a:endParaRPr lang="sv-SE" sz="1200" dirty="0"/>
          </a:p>
          <a:p>
            <a:pPr marL="342900" indent="-342900">
              <a:buAutoNum type="arabicPeriod"/>
            </a:pPr>
            <a:r>
              <a:rPr lang="sv-SE" sz="1200" b="1" dirty="0"/>
              <a:t>Vid prövning av anläggningar i skogsbygd  och jordbruksbygd. </a:t>
            </a:r>
            <a:r>
              <a:rPr lang="sv-SE" sz="1200" dirty="0"/>
              <a:t>Utgångspunken skall vara  att uppnå ett säkert grundskydd.  Om recipient känslig för övergödning  kan utökad fosforrening  i regel skapas genom självrening.  Om åtgärder för aktiv fosforavskiljning krävs,  skall också  rimliga möjligheter finnas för återvinning. </a:t>
            </a:r>
          </a:p>
          <a:p>
            <a:pPr marL="342900" indent="-342900">
              <a:buAutoNum type="arabicPeriod"/>
            </a:pPr>
            <a:endParaRPr lang="sv-SE" sz="1200" dirty="0"/>
          </a:p>
          <a:p>
            <a:pPr marL="342900" indent="-342900">
              <a:buAutoNum type="arabicPeriod"/>
            </a:pPr>
            <a:r>
              <a:rPr lang="sv-SE" sz="1200" b="1" dirty="0"/>
              <a:t>Vid prövning av anläggningar på klippkust. </a:t>
            </a:r>
            <a:r>
              <a:rPr lang="sv-SE" sz="1200" dirty="0"/>
              <a:t>Utgångspunken skall vara att uppnå ett säkert grundskydd.  Extra skydd för grundvatten (brunnar) liksom för ytvatten (övergödning) kan ibland vara motiverat.  Nya avlopp bör byggas med separat uppsamling av toalettavfall (torra system eller sluten tank). </a:t>
            </a:r>
          </a:p>
          <a:p>
            <a:pPr marL="342900" indent="-342900">
              <a:buAutoNum type="arabicPeriod"/>
            </a:pPr>
            <a:endParaRPr lang="sv-SE" sz="1200" dirty="0"/>
          </a:p>
          <a:p>
            <a:pPr marL="342900" indent="-342900">
              <a:buAutoNum type="arabicPeriod"/>
            </a:pPr>
            <a:r>
              <a:rPr lang="sv-SE" sz="1200" b="1" dirty="0"/>
              <a:t>Markbaserade anläggningar </a:t>
            </a:r>
            <a:r>
              <a:rPr lang="sv-SE" sz="1200" dirty="0"/>
              <a:t>som fungerar hydrauliskt bör ej åtgärdas, om inte särskilda skäl finns. Särskilda skäl är t.ex. störande lukt eller förorening av vattentäkt.  Åtgärder för att förbättra fosforrening kan vara befogade i strandnära och tätbebyggda områden med tunna jordtäcken och känsligt ytvatten  (t.ex. omvandlingsområden vid avsnörd havsvik eller källsjö).  Nya anläggningar byggs efter rekommendationer i lägesrapport Markbaserad rening, NV 2013 </a:t>
            </a:r>
          </a:p>
          <a:p>
            <a:pPr marL="342900" indent="-342900">
              <a:buAutoNum type="arabicPeriod"/>
            </a:pPr>
            <a:endParaRPr lang="sv-SE" sz="1200" dirty="0"/>
          </a:p>
          <a:p>
            <a:pPr marL="342900" indent="-342900">
              <a:buAutoNum type="arabicPeriod"/>
            </a:pPr>
            <a:r>
              <a:rPr lang="sv-SE" sz="1200" b="1" dirty="0"/>
              <a:t>Utsläpp från små anläggningar </a:t>
            </a:r>
            <a:r>
              <a:rPr lang="sv-SE" sz="1200" dirty="0"/>
              <a:t>bör alltid ledas bort via mark.</a:t>
            </a:r>
          </a:p>
          <a:p>
            <a:pPr marL="342900" indent="-342900">
              <a:buAutoNum type="arabicPeriod"/>
            </a:pPr>
            <a:endParaRPr lang="sv-SE" sz="1200" dirty="0"/>
          </a:p>
          <a:p>
            <a:pPr marL="342900" indent="-342900">
              <a:buAutoNum type="arabicPeriod"/>
            </a:pPr>
            <a:endParaRPr lang="sv-SE" sz="1200" dirty="0"/>
          </a:p>
          <a:p>
            <a:pPr marL="342900" indent="-342900"/>
            <a:endParaRPr lang="sv-SE" sz="1200" dirty="0"/>
          </a:p>
          <a:p>
            <a:pPr marL="342900" indent="-342900">
              <a:buAutoNum type="arabicPeriod"/>
            </a:pPr>
            <a:endParaRPr lang="sv-SE" sz="1200" dirty="0"/>
          </a:p>
          <a:p>
            <a:pPr marL="342900" indent="-342900">
              <a:buAutoNum type="arabicPeriod"/>
            </a:pPr>
            <a:endParaRPr lang="sv-SE" sz="1200" dirty="0"/>
          </a:p>
          <a:p>
            <a:pPr marL="342900" indent="-342900">
              <a:buAutoNum type="arabicPeriod"/>
            </a:pPr>
            <a:endParaRPr lang="sv-SE" sz="1200" dirty="0"/>
          </a:p>
          <a:p>
            <a:pPr marL="342900" indent="-342900">
              <a:buAutoNum type="arabicPeriod"/>
            </a:pPr>
            <a:endParaRPr lang="sv-SE" sz="1200" dirty="0"/>
          </a:p>
          <a:p>
            <a:pPr marL="342900" indent="-342900"/>
            <a:endParaRPr lang="sv-SE" sz="1200" dirty="0"/>
          </a:p>
        </p:txBody>
      </p:sp>
      <p:sp>
        <p:nvSpPr>
          <p:cNvPr id="7" name="textruta 6"/>
          <p:cNvSpPr txBox="1"/>
          <p:nvPr/>
        </p:nvSpPr>
        <p:spPr>
          <a:xfrm>
            <a:off x="1043608" y="6597352"/>
            <a:ext cx="6696744" cy="338554"/>
          </a:xfrm>
          <a:prstGeom prst="rect">
            <a:avLst/>
          </a:prstGeom>
          <a:noFill/>
        </p:spPr>
        <p:txBody>
          <a:bodyPr wrap="square" rtlCol="0">
            <a:spAutoFit/>
          </a:bodyPr>
          <a:lstStyle/>
          <a:p>
            <a:pPr lvl="0" eaLnBrk="0" fontAlgn="base" hangingPunct="0">
              <a:spcBef>
                <a:spcPct val="0"/>
              </a:spcBef>
              <a:spcAft>
                <a:spcPct val="0"/>
              </a:spcAft>
              <a:tabLst>
                <a:tab pos="4500563" algn="r"/>
              </a:tabLst>
            </a:pPr>
            <a:r>
              <a:rPr lang="sv-SE" altLang="ja-JP" sz="800" dirty="0">
                <a:solidFill>
                  <a:srgbClr val="0F3777"/>
                </a:solidFill>
                <a:ea typeface="Verdana" pitchFamily="34" charset="0"/>
                <a:cs typeface="Verdana" pitchFamily="34" charset="0"/>
              </a:rPr>
              <a:t>Bedömning av självrening vid prövning av små avlopp –  fosfor och smittskydd. Verktyg,  Rapport till  </a:t>
            </a:r>
            <a:r>
              <a:rPr lang="sv-SE" altLang="ja-JP" sz="800" dirty="0" err="1">
                <a:solidFill>
                  <a:srgbClr val="0F3777"/>
                </a:solidFill>
                <a:ea typeface="Verdana" pitchFamily="34" charset="0"/>
                <a:cs typeface="Verdana" pitchFamily="34" charset="0"/>
              </a:rPr>
              <a:t>HaV</a:t>
            </a:r>
            <a:r>
              <a:rPr lang="sv-SE" altLang="ja-JP" sz="800" dirty="0">
                <a:solidFill>
                  <a:srgbClr val="0F3777"/>
                </a:solidFill>
                <a:ea typeface="Verdana" pitchFamily="34" charset="0"/>
                <a:cs typeface="Verdana" pitchFamily="34" charset="0"/>
              </a:rPr>
              <a:t> 2015-02-28, Ridderstolpe och Hylander, WRS</a:t>
            </a:r>
            <a:endParaRPr lang="sv-SE" altLang="ja-JP" sz="800" dirty="0">
              <a:ea typeface="Verdana" pitchFamily="34" charset="0"/>
              <a:cs typeface="Verdana" pitchFamily="34" charset="0"/>
            </a:endParaRPr>
          </a:p>
          <a:p>
            <a:endParaRPr lang="sv-SE" sz="800" dirty="0"/>
          </a:p>
        </p:txBody>
      </p:sp>
    </p:spTree>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3670</TotalTime>
  <Words>5761</Words>
  <Application>Microsoft Office PowerPoint</Application>
  <PresentationFormat>Bildspel på skärmen (4:3)</PresentationFormat>
  <Paragraphs>439</Paragraphs>
  <Slides>20</Slides>
  <Notes>3</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20</vt:i4>
      </vt:variant>
    </vt:vector>
  </HeadingPairs>
  <TitlesOfParts>
    <vt:vector size="28" baseType="lpstr">
      <vt:lpstr>Arial</vt:lpstr>
      <vt:lpstr>Calibri</vt:lpstr>
      <vt:lpstr>Cambria</vt:lpstr>
      <vt:lpstr>Symbol</vt:lpstr>
      <vt:lpstr>Times New Roman</vt:lpstr>
      <vt:lpstr>Verdana</vt:lpstr>
      <vt:lpstr>Wingdings</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Peters Optiflex 960</dc:creator>
  <cp:lastModifiedBy>Peter Ridderstolpe</cp:lastModifiedBy>
  <cp:revision>757</cp:revision>
  <dcterms:created xsi:type="dcterms:W3CDTF">2015-02-01T10:38:11Z</dcterms:created>
  <dcterms:modified xsi:type="dcterms:W3CDTF">2024-04-17T14:23:00Z</dcterms:modified>
</cp:coreProperties>
</file>